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0" r:id="rId4"/>
    <p:sldMasterId id="2147483648" r:id="rId5"/>
  </p:sldMasterIdLst>
  <p:notesMasterIdLst>
    <p:notesMasterId r:id="rId39"/>
  </p:notesMasterIdLst>
  <p:handoutMasterIdLst>
    <p:handoutMasterId r:id="rId40"/>
  </p:handoutMasterIdLst>
  <p:sldIdLst>
    <p:sldId id="1655" r:id="rId6"/>
    <p:sldId id="1865" r:id="rId7"/>
    <p:sldId id="1854" r:id="rId8"/>
    <p:sldId id="1845" r:id="rId9"/>
    <p:sldId id="1874" r:id="rId10"/>
    <p:sldId id="1879" r:id="rId11"/>
    <p:sldId id="1880" r:id="rId12"/>
    <p:sldId id="1683" r:id="rId13"/>
    <p:sldId id="1881" r:id="rId14"/>
    <p:sldId id="1686" r:id="rId15"/>
    <p:sldId id="1882" r:id="rId16"/>
    <p:sldId id="1694" r:id="rId17"/>
    <p:sldId id="1691" r:id="rId18"/>
    <p:sldId id="1883" r:id="rId19"/>
    <p:sldId id="1844" r:id="rId20"/>
    <p:sldId id="1884" r:id="rId21"/>
    <p:sldId id="1891" r:id="rId22"/>
    <p:sldId id="1678" r:id="rId23"/>
    <p:sldId id="1693" r:id="rId24"/>
    <p:sldId id="1888" r:id="rId25"/>
    <p:sldId id="1890" r:id="rId26"/>
    <p:sldId id="1698" r:id="rId27"/>
    <p:sldId id="1896" r:id="rId28"/>
    <p:sldId id="1895" r:id="rId29"/>
    <p:sldId id="1894" r:id="rId30"/>
    <p:sldId id="1902" r:id="rId31"/>
    <p:sldId id="1903" r:id="rId32"/>
    <p:sldId id="1898" r:id="rId33"/>
    <p:sldId id="1899" r:id="rId34"/>
    <p:sldId id="1897" r:id="rId35"/>
    <p:sldId id="1901" r:id="rId36"/>
    <p:sldId id="1859" r:id="rId37"/>
    <p:sldId id="1900" r:id="rId38"/>
  </p:sldIdLst>
  <p:sldSz cx="9144000" cy="5145088"/>
  <p:notesSz cx="6858000" cy="9144000"/>
  <p:embeddedFontLst>
    <p:embeddedFont>
      <p:font typeface="C6 Sans Display" panose="020B0604020202020204" charset="0"/>
      <p:regular r:id="rId41"/>
      <p:bold r:id="rId42"/>
    </p:embeddedFont>
    <p:embeddedFont>
      <p:font typeface="C6 Sans Display Light" panose="020B0604020202020204" charset="0"/>
      <p:regular r:id="rId43"/>
    </p:embeddedFont>
    <p:embeddedFont>
      <p:font typeface="Montserrat Medium" panose="020B0604020202020204" charset="0"/>
      <p:regular r:id="rId44"/>
      <p:italic r:id="rId45"/>
    </p:embeddedFont>
    <p:embeddedFont>
      <p:font typeface="Montserrat Regular" panose="020B0604020202020204" charset="0"/>
      <p:regular r:id="rId46"/>
      <p:bold r:id="rId47"/>
      <p:italic r:id="rId48"/>
      <p:boldItalic r:id="rId49"/>
    </p:embeddedFont>
  </p:embeddedFontLst>
  <p:defaultTextStyle>
    <a:defPPr marL="0" marR="0" indent="0" algn="l" defTabSz="3429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675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1pPr>
    <a:lvl2pPr marL="0" marR="0" indent="85725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2pPr>
    <a:lvl3pPr marL="0" marR="0" indent="171450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3pPr>
    <a:lvl4pPr marL="0" marR="0" indent="257175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4pPr>
    <a:lvl5pPr marL="0" marR="0" indent="342900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5pPr>
    <a:lvl6pPr marL="0" marR="0" indent="428625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6pPr>
    <a:lvl7pPr marL="0" marR="0" indent="514350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7pPr>
    <a:lvl8pPr marL="0" marR="0" indent="600075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8pPr>
    <a:lvl9pPr marL="0" marR="0" indent="685800" algn="l" defTabSz="308074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750" b="0" i="0" u="none" strike="noStrike" cap="none" spc="0" normalizeH="0" baseline="0">
        <a:ln>
          <a:noFill/>
        </a:ln>
        <a:solidFill>
          <a:srgbClr val="505149"/>
        </a:solidFill>
        <a:effectLst/>
        <a:uFillTx/>
        <a:latin typeface="Montserrat Medium"/>
        <a:ea typeface="Montserrat Medium"/>
        <a:cs typeface="Montserrat Medium"/>
        <a:sym typeface="Montserrat Medium"/>
      </a:defRPr>
    </a:lvl9pPr>
  </p:defaultTextStyle>
  <p:extLst>
    <p:ext uri="{EFAFB233-063F-42B5-8137-9DF3F51BA10A}">
      <p15:sldGuideLst xmlns:p15="http://schemas.microsoft.com/office/powerpoint/2012/main">
        <p15:guide id="1" orient="horz" pos="162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ne Maria Dias De Aguiar" initials="IMDDA" lastIdx="19" clrIdx="0">
    <p:extLst>
      <p:ext uri="{19B8F6BF-5375-455C-9EA6-DF929625EA0E}">
        <p15:presenceInfo xmlns:p15="http://schemas.microsoft.com/office/powerpoint/2012/main" userId="S::ione.aguiar@c6bank.com::cc031bdb-e3d2-4216-a648-4f556e83985a" providerId="AD"/>
      </p:ext>
    </p:extLst>
  </p:cmAuthor>
  <p:cmAuthor id="2" name="Marilia Affonso" initials="MA" lastIdx="3" clrIdx="1">
    <p:extLst>
      <p:ext uri="{19B8F6BF-5375-455C-9EA6-DF929625EA0E}">
        <p15:presenceInfo xmlns:p15="http://schemas.microsoft.com/office/powerpoint/2012/main" userId="S::marilia.affonso@c6bank.com::02f3c9ba-faec-4a74-9a94-0b6d5225dd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424"/>
    <a:srgbClr val="FFFFFF"/>
    <a:srgbClr val="F4F4F4"/>
    <a:srgbClr val="FFD500"/>
    <a:srgbClr val="231F20"/>
    <a:srgbClr val="DECEAF"/>
    <a:srgbClr val="F6D858"/>
    <a:srgbClr val="FBFAFC"/>
    <a:srgbClr val="FFFFFE"/>
    <a:srgbClr val="417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5093B-8906-4A70-B715-CF89B3A8A108}" v="61" dt="2021-04-28T21:50:05.451"/>
  </p1510:revLst>
</p1510:revInfo>
</file>

<file path=ppt/tableStyles.xml><?xml version="1.0" encoding="utf-8"?>
<a:tblStyleLst xmlns:a="http://schemas.openxmlformats.org/drawingml/2006/main" def="{5940675A-B579-460E-94D1-54222C63F5DA}">
  <a:tblStyle styleId="{4A9BC294-FFE2-49D5-8D69-9E1BD2C41BD5}" styleName="">
    <a:tblBg/>
    <a:wholeTbl>
      <a:tcTxStyle b="off" i="off">
        <a:font>
          <a:latin typeface="Montserrat Regular"/>
          <a:ea typeface="Montserrat Regular"/>
          <a:cs typeface="Montserrat Regular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4F3F0"/>
          </a:solidFill>
        </a:fill>
      </a:tcStyle>
    </a:wholeTbl>
    <a:band2H>
      <a:tcTxStyle/>
      <a:tcStyle>
        <a:tcBdr/>
        <a:fill>
          <a:solidFill>
            <a:srgbClr val="E2E1DE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51504E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71706E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CECCC9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EFDFD"/>
          </a:solidFill>
        </a:fill>
      </a:tcStyle>
    </a:firstRow>
  </a:tblStyle>
  <a:tblStyle styleId="{BBFC77FB-9ED0-4EC9-95AA-A1379042E648}" styleName="">
    <a:tblBg/>
    <a:wholeTbl>
      <a:tcTxStyle b="off" i="off">
        <a:font>
          <a:latin typeface="Montserrat Regular"/>
          <a:ea typeface="Montserrat Regular"/>
          <a:cs typeface="Montserrat Regular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4F3F0"/>
          </a:solidFill>
        </a:fill>
      </a:tcStyle>
    </a:wholeTbl>
    <a:band2H>
      <a:tcTxStyle/>
      <a:tcStyle>
        <a:tcBdr/>
        <a:fill>
          <a:solidFill>
            <a:srgbClr val="E2E1DE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858482"/>
          </a:solidFill>
        </a:fill>
      </a:tcStyle>
    </a:firstCol>
    <a:lastRow>
      <a:tcTxStyle b="on" i="off">
        <a:font>
          <a:latin typeface="Montserrat Bold"/>
          <a:ea typeface="Montserrat Bold"/>
          <a:cs typeface="Montserrat Bold"/>
        </a:font>
        <a:srgbClr val="71706E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CECCC9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FEFDFD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B6328"/>
          </a:solidFill>
        </a:fill>
      </a:tcStyle>
    </a:firstRow>
  </a:tblStyle>
  <a:tblStyle styleId="{4C3C2611-4C71-4FC5-86AE-919BDF0F9419}" styleName="">
    <a:tblBg/>
    <a:wholeTbl>
      <a:tcTxStyle b="off" i="off">
        <a:font>
          <a:latin typeface="Montserrat Regular"/>
          <a:ea typeface="Montserrat Regular"/>
          <a:cs typeface="Montserra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Montserrat Bold"/>
          <a:ea typeface="Montserrat Bold"/>
          <a:cs typeface="Montserrat Bold"/>
        </a:font>
        <a:srgbClr val="50514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Montserrat Regular"/>
          <a:ea typeface="Montserrat Regular"/>
          <a:cs typeface="Montserrat Regular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Montserrat Bold"/>
          <a:ea typeface="Montserrat Bold"/>
          <a:cs typeface="Montserrat Bold"/>
        </a:font>
        <a:srgbClr val="50514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86409" autoAdjust="0"/>
  </p:normalViewPr>
  <p:slideViewPr>
    <p:cSldViewPr snapToGrid="0">
      <p:cViewPr varScale="1">
        <p:scale>
          <a:sx n="97" d="100"/>
          <a:sy n="97" d="100"/>
        </p:scale>
        <p:origin x="546" y="168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48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gonçalves" userId="02e90084fbd15f69" providerId="LiveId" clId="{53E5093B-8906-4A70-B715-CF89B3A8A108}"/>
    <pc:docChg chg="custSel addSld delSld modSld sldOrd">
      <pc:chgData name="matheus gonçalves" userId="02e90084fbd15f69" providerId="LiveId" clId="{53E5093B-8906-4A70-B715-CF89B3A8A108}" dt="2021-05-07T16:42:51.633" v="196" actId="1076"/>
      <pc:docMkLst>
        <pc:docMk/>
      </pc:docMkLst>
      <pc:sldChg chg="addSp delSp modSp mod">
        <pc:chgData name="matheus gonçalves" userId="02e90084fbd15f69" providerId="LiveId" clId="{53E5093B-8906-4A70-B715-CF89B3A8A108}" dt="2021-05-07T16:42:51.633" v="196" actId="1076"/>
        <pc:sldMkLst>
          <pc:docMk/>
          <pc:sldMk cId="2770767281" sldId="1698"/>
        </pc:sldMkLst>
        <pc:picChg chg="add mod">
          <ac:chgData name="matheus gonçalves" userId="02e90084fbd15f69" providerId="LiveId" clId="{53E5093B-8906-4A70-B715-CF89B3A8A108}" dt="2021-05-07T16:42:51.633" v="196" actId="1076"/>
          <ac:picMkLst>
            <pc:docMk/>
            <pc:sldMk cId="2770767281" sldId="1698"/>
            <ac:picMk id="3" creationId="{D8B0230B-69A9-4F73-8F82-FBA3E5A2AD69}"/>
          </ac:picMkLst>
        </pc:picChg>
        <pc:picChg chg="del">
          <ac:chgData name="matheus gonçalves" userId="02e90084fbd15f69" providerId="LiveId" clId="{53E5093B-8906-4A70-B715-CF89B3A8A108}" dt="2021-05-07T16:42:39.787" v="194" actId="478"/>
          <ac:picMkLst>
            <pc:docMk/>
            <pc:sldMk cId="2770767281" sldId="1698"/>
            <ac:picMk id="7" creationId="{8367EBF9-1224-47DC-A829-15529C6B213A}"/>
          </ac:picMkLst>
        </pc:picChg>
      </pc:sldChg>
      <pc:sldChg chg="del">
        <pc:chgData name="matheus gonçalves" userId="02e90084fbd15f69" providerId="LiveId" clId="{53E5093B-8906-4A70-B715-CF89B3A8A108}" dt="2021-04-28T22:14:44.185" v="193" actId="47"/>
        <pc:sldMkLst>
          <pc:docMk/>
          <pc:sldMk cId="4182232709" sldId="1892"/>
        </pc:sldMkLst>
      </pc:sldChg>
      <pc:sldChg chg="del">
        <pc:chgData name="matheus gonçalves" userId="02e90084fbd15f69" providerId="LiveId" clId="{53E5093B-8906-4A70-B715-CF89B3A8A108}" dt="2021-04-28T22:14:44.185" v="193" actId="47"/>
        <pc:sldMkLst>
          <pc:docMk/>
          <pc:sldMk cId="3743932247" sldId="1893"/>
        </pc:sldMkLst>
      </pc:sldChg>
      <pc:sldChg chg="addSp delSp modSp new mod ord modTransition modAnim">
        <pc:chgData name="matheus gonçalves" userId="02e90084fbd15f69" providerId="LiveId" clId="{53E5093B-8906-4A70-B715-CF89B3A8A108}" dt="2021-04-28T21:49:29.533" v="189"/>
        <pc:sldMkLst>
          <pc:docMk/>
          <pc:sldMk cId="1916239109" sldId="1902"/>
        </pc:sldMkLst>
        <pc:spChg chg="add mod">
          <ac:chgData name="matheus gonçalves" userId="02e90084fbd15f69" providerId="LiveId" clId="{53E5093B-8906-4A70-B715-CF89B3A8A108}" dt="2021-04-28T21:45:13.554" v="151" actId="20577"/>
          <ac:spMkLst>
            <pc:docMk/>
            <pc:sldMk cId="1916239109" sldId="1902"/>
            <ac:spMk id="2" creationId="{EE369EB1-C425-4917-B522-8694C69FA9C3}"/>
          </ac:spMkLst>
        </pc:spChg>
        <pc:spChg chg="add mod">
          <ac:chgData name="matheus gonçalves" userId="02e90084fbd15f69" providerId="LiveId" clId="{53E5093B-8906-4A70-B715-CF89B3A8A108}" dt="2021-04-28T21:44:03.703" v="141" actId="1076"/>
          <ac:spMkLst>
            <pc:docMk/>
            <pc:sldMk cId="1916239109" sldId="1902"/>
            <ac:spMk id="4" creationId="{66D4F22C-3AF4-4A43-B74A-26F15CF61BCD}"/>
          </ac:spMkLst>
        </pc:spChg>
        <pc:spChg chg="add mod">
          <ac:chgData name="matheus gonçalves" userId="02e90084fbd15f69" providerId="LiveId" clId="{53E5093B-8906-4A70-B715-CF89B3A8A108}" dt="2021-04-28T21:44:14.667" v="144" actId="1076"/>
          <ac:spMkLst>
            <pc:docMk/>
            <pc:sldMk cId="1916239109" sldId="1902"/>
            <ac:spMk id="14" creationId="{F6F2FDCA-DE79-4848-970A-24CD0A5B5E29}"/>
          </ac:spMkLst>
        </pc:spChg>
        <pc:picChg chg="add del mod">
          <ac:chgData name="matheus gonçalves" userId="02e90084fbd15f69" providerId="LiveId" clId="{53E5093B-8906-4A70-B715-CF89B3A8A108}" dt="2021-04-28T21:46:45.144" v="169" actId="478"/>
          <ac:picMkLst>
            <pc:docMk/>
            <pc:sldMk cId="1916239109" sldId="1902"/>
            <ac:picMk id="7" creationId="{15192F37-A199-499B-A930-6A9C5604925A}"/>
          </ac:picMkLst>
        </pc:picChg>
        <pc:picChg chg="add del mod">
          <ac:chgData name="matheus gonçalves" userId="02e90084fbd15f69" providerId="LiveId" clId="{53E5093B-8906-4A70-B715-CF89B3A8A108}" dt="2021-04-28T21:46:43.772" v="168" actId="478"/>
          <ac:picMkLst>
            <pc:docMk/>
            <pc:sldMk cId="1916239109" sldId="1902"/>
            <ac:picMk id="9" creationId="{C68FE928-1DF1-47DA-B053-8A5FCA1A4E81}"/>
          </ac:picMkLst>
        </pc:picChg>
        <pc:picChg chg="add mod">
          <ac:chgData name="matheus gonçalves" userId="02e90084fbd15f69" providerId="LiveId" clId="{53E5093B-8906-4A70-B715-CF89B3A8A108}" dt="2021-04-28T21:47:20.343" v="174" actId="1076"/>
          <ac:picMkLst>
            <pc:docMk/>
            <pc:sldMk cId="1916239109" sldId="1902"/>
            <ac:picMk id="13" creationId="{BB36BDDB-DFBC-4E27-875B-0B9919481545}"/>
          </ac:picMkLst>
        </pc:picChg>
        <pc:picChg chg="add del mod">
          <ac:chgData name="matheus gonçalves" userId="02e90084fbd15f69" providerId="LiveId" clId="{53E5093B-8906-4A70-B715-CF89B3A8A108}" dt="2021-04-28T21:40:28.537" v="62" actId="478"/>
          <ac:picMkLst>
            <pc:docMk/>
            <pc:sldMk cId="1916239109" sldId="1902"/>
            <ac:picMk id="1026" creationId="{C89D7867-7F79-4FC4-B351-2B0799B13879}"/>
          </ac:picMkLst>
        </pc:picChg>
        <pc:picChg chg="add mod">
          <ac:chgData name="matheus gonçalves" userId="02e90084fbd15f69" providerId="LiveId" clId="{53E5093B-8906-4A70-B715-CF89B3A8A108}" dt="2021-04-28T21:44:06.890" v="142" actId="1076"/>
          <ac:picMkLst>
            <pc:docMk/>
            <pc:sldMk cId="1916239109" sldId="1902"/>
            <ac:picMk id="1028" creationId="{0F1F6507-27E0-44C1-9FB7-49EC654035F0}"/>
          </ac:picMkLst>
        </pc:picChg>
        <pc:picChg chg="add del mod">
          <ac:chgData name="matheus gonçalves" userId="02e90084fbd15f69" providerId="LiveId" clId="{53E5093B-8906-4A70-B715-CF89B3A8A108}" dt="2021-04-28T21:41:29.341" v="75" actId="478"/>
          <ac:picMkLst>
            <pc:docMk/>
            <pc:sldMk cId="1916239109" sldId="1902"/>
            <ac:picMk id="1030" creationId="{945C1352-1DFC-4653-B66A-852D86664128}"/>
          </ac:picMkLst>
        </pc:picChg>
        <pc:picChg chg="add del">
          <ac:chgData name="matheus gonçalves" userId="02e90084fbd15f69" providerId="LiveId" clId="{53E5093B-8906-4A70-B715-CF89B3A8A108}" dt="2021-04-28T21:40:37.780" v="69"/>
          <ac:picMkLst>
            <pc:docMk/>
            <pc:sldMk cId="1916239109" sldId="1902"/>
            <ac:picMk id="1032" creationId="{270938AB-76B1-4B87-959B-6D9C32E06D69}"/>
          </ac:picMkLst>
        </pc:picChg>
        <pc:picChg chg="add mod">
          <ac:chgData name="matheus gonçalves" userId="02e90084fbd15f69" providerId="LiveId" clId="{53E5093B-8906-4A70-B715-CF89B3A8A108}" dt="2021-04-28T21:43:19.239" v="88" actId="1076"/>
          <ac:picMkLst>
            <pc:docMk/>
            <pc:sldMk cId="1916239109" sldId="1902"/>
            <ac:picMk id="1034" creationId="{495A4A8F-2C0D-4CFF-BB8D-29038D3E8702}"/>
          </ac:picMkLst>
        </pc:picChg>
        <pc:picChg chg="add del">
          <ac:chgData name="matheus gonçalves" userId="02e90084fbd15f69" providerId="LiveId" clId="{53E5093B-8906-4A70-B715-CF89B3A8A108}" dt="2021-04-28T21:41:52.459" v="77" actId="478"/>
          <ac:picMkLst>
            <pc:docMk/>
            <pc:sldMk cId="1916239109" sldId="1902"/>
            <ac:picMk id="1036" creationId="{2647F736-9FC9-4EAF-8940-E12DF32B72CC}"/>
          </ac:picMkLst>
        </pc:picChg>
        <pc:picChg chg="add mod">
          <ac:chgData name="matheus gonçalves" userId="02e90084fbd15f69" providerId="LiveId" clId="{53E5093B-8906-4A70-B715-CF89B3A8A108}" dt="2021-04-28T21:43:19.239" v="88" actId="1076"/>
          <ac:picMkLst>
            <pc:docMk/>
            <pc:sldMk cId="1916239109" sldId="1902"/>
            <ac:picMk id="1038" creationId="{C07DBEA2-E0B1-4747-B7EF-AFE375910179}"/>
          </ac:picMkLst>
        </pc:picChg>
        <pc:cxnChg chg="add mod">
          <ac:chgData name="matheus gonçalves" userId="02e90084fbd15f69" providerId="LiveId" clId="{53E5093B-8906-4A70-B715-CF89B3A8A108}" dt="2021-04-28T21:43:19.239" v="88" actId="1076"/>
          <ac:cxnSpMkLst>
            <pc:docMk/>
            <pc:sldMk cId="1916239109" sldId="1902"/>
            <ac:cxnSpMk id="5" creationId="{7B6A0B6A-CA9F-470E-A085-B1178E18DF12}"/>
          </ac:cxnSpMkLst>
        </pc:cxnChg>
        <pc:cxnChg chg="add mod">
          <ac:chgData name="matheus gonçalves" userId="02e90084fbd15f69" providerId="LiveId" clId="{53E5093B-8906-4A70-B715-CF89B3A8A108}" dt="2021-04-28T21:47:36.920" v="175" actId="208"/>
          <ac:cxnSpMkLst>
            <pc:docMk/>
            <pc:sldMk cId="1916239109" sldId="1902"/>
            <ac:cxnSpMk id="11" creationId="{A0E22064-B8B4-4413-9966-2DFDD948FD30}"/>
          </ac:cxnSpMkLst>
        </pc:cxnChg>
        <pc:cxnChg chg="add mod">
          <ac:chgData name="matheus gonçalves" userId="02e90084fbd15f69" providerId="LiveId" clId="{53E5093B-8906-4A70-B715-CF89B3A8A108}" dt="2021-04-28T21:47:44.451" v="176" actId="208"/>
          <ac:cxnSpMkLst>
            <pc:docMk/>
            <pc:sldMk cId="1916239109" sldId="1902"/>
            <ac:cxnSpMk id="21" creationId="{753F7E5D-5146-4445-8CD3-ADCBC36B40CC}"/>
          </ac:cxnSpMkLst>
        </pc:cxnChg>
      </pc:sldChg>
      <pc:sldChg chg="delSp modSp add mod modAnim">
        <pc:chgData name="matheus gonçalves" userId="02e90084fbd15f69" providerId="LiveId" clId="{53E5093B-8906-4A70-B715-CF89B3A8A108}" dt="2021-04-28T21:50:05.451" v="192"/>
        <pc:sldMkLst>
          <pc:docMk/>
          <pc:sldMk cId="1418270020" sldId="1903"/>
        </pc:sldMkLst>
        <pc:spChg chg="del">
          <ac:chgData name="matheus gonçalves" userId="02e90084fbd15f69" providerId="LiveId" clId="{53E5093B-8906-4A70-B715-CF89B3A8A108}" dt="2021-04-28T21:46:18.223" v="159" actId="478"/>
          <ac:spMkLst>
            <pc:docMk/>
            <pc:sldMk cId="1418270020" sldId="1903"/>
            <ac:spMk id="2" creationId="{EE369EB1-C425-4917-B522-8694C69FA9C3}"/>
          </ac:spMkLst>
        </pc:spChg>
        <pc:spChg chg="del">
          <ac:chgData name="matheus gonçalves" userId="02e90084fbd15f69" providerId="LiveId" clId="{53E5093B-8906-4A70-B715-CF89B3A8A108}" dt="2021-04-28T21:46:20.720" v="160" actId="478"/>
          <ac:spMkLst>
            <pc:docMk/>
            <pc:sldMk cId="1418270020" sldId="1903"/>
            <ac:spMk id="4" creationId="{66D4F22C-3AF4-4A43-B74A-26F15CF61BCD}"/>
          </ac:spMkLst>
        </pc:spChg>
        <pc:spChg chg="del">
          <ac:chgData name="matheus gonçalves" userId="02e90084fbd15f69" providerId="LiveId" clId="{53E5093B-8906-4A70-B715-CF89B3A8A108}" dt="2021-04-28T21:46:23.004" v="161" actId="478"/>
          <ac:spMkLst>
            <pc:docMk/>
            <pc:sldMk cId="1418270020" sldId="1903"/>
            <ac:spMk id="14" creationId="{F6F2FDCA-DE79-4848-970A-24CD0A5B5E29}"/>
          </ac:spMkLst>
        </pc:spChg>
        <pc:picChg chg="mod">
          <ac:chgData name="matheus gonçalves" userId="02e90084fbd15f69" providerId="LiveId" clId="{53E5093B-8906-4A70-B715-CF89B3A8A108}" dt="2021-04-28T21:46:27.309" v="163" actId="14100"/>
          <ac:picMkLst>
            <pc:docMk/>
            <pc:sldMk cId="1418270020" sldId="1903"/>
            <ac:picMk id="7" creationId="{15192F37-A199-499B-A930-6A9C5604925A}"/>
          </ac:picMkLst>
        </pc:picChg>
        <pc:picChg chg="mod">
          <ac:chgData name="matheus gonçalves" userId="02e90084fbd15f69" providerId="LiveId" clId="{53E5093B-8906-4A70-B715-CF89B3A8A108}" dt="2021-04-28T21:46:35.749" v="167" actId="1076"/>
          <ac:picMkLst>
            <pc:docMk/>
            <pc:sldMk cId="1418270020" sldId="1903"/>
            <ac:picMk id="9" creationId="{C68FE928-1DF1-47DA-B053-8A5FCA1A4E81}"/>
          </ac:picMkLst>
        </pc:picChg>
        <pc:picChg chg="del">
          <ac:chgData name="matheus gonçalves" userId="02e90084fbd15f69" providerId="LiveId" clId="{53E5093B-8906-4A70-B715-CF89B3A8A108}" dt="2021-04-28T21:46:14.919" v="158" actId="478"/>
          <ac:picMkLst>
            <pc:docMk/>
            <pc:sldMk cId="1418270020" sldId="1903"/>
            <ac:picMk id="13" creationId="{BB36BDDB-DFBC-4E27-875B-0B9919481545}"/>
          </ac:picMkLst>
        </pc:picChg>
        <pc:picChg chg="del">
          <ac:chgData name="matheus gonçalves" userId="02e90084fbd15f69" providerId="LiveId" clId="{53E5093B-8906-4A70-B715-CF89B3A8A108}" dt="2021-04-28T21:46:14.919" v="158" actId="478"/>
          <ac:picMkLst>
            <pc:docMk/>
            <pc:sldMk cId="1418270020" sldId="1903"/>
            <ac:picMk id="1028" creationId="{0F1F6507-27E0-44C1-9FB7-49EC654035F0}"/>
          </ac:picMkLst>
        </pc:picChg>
        <pc:picChg chg="del">
          <ac:chgData name="matheus gonçalves" userId="02e90084fbd15f69" providerId="LiveId" clId="{53E5093B-8906-4A70-B715-CF89B3A8A108}" dt="2021-04-28T21:46:14.919" v="158" actId="478"/>
          <ac:picMkLst>
            <pc:docMk/>
            <pc:sldMk cId="1418270020" sldId="1903"/>
            <ac:picMk id="1034" creationId="{495A4A8F-2C0D-4CFF-BB8D-29038D3E8702}"/>
          </ac:picMkLst>
        </pc:picChg>
        <pc:picChg chg="del">
          <ac:chgData name="matheus gonçalves" userId="02e90084fbd15f69" providerId="LiveId" clId="{53E5093B-8906-4A70-B715-CF89B3A8A108}" dt="2021-04-28T21:46:14.919" v="158" actId="478"/>
          <ac:picMkLst>
            <pc:docMk/>
            <pc:sldMk cId="1418270020" sldId="1903"/>
            <ac:picMk id="1038" creationId="{C07DBEA2-E0B1-4747-B7EF-AFE375910179}"/>
          </ac:picMkLst>
        </pc:picChg>
        <pc:cxnChg chg="del">
          <ac:chgData name="matheus gonçalves" userId="02e90084fbd15f69" providerId="LiveId" clId="{53E5093B-8906-4A70-B715-CF89B3A8A108}" dt="2021-04-28T21:46:14.919" v="158" actId="478"/>
          <ac:cxnSpMkLst>
            <pc:docMk/>
            <pc:sldMk cId="1418270020" sldId="1903"/>
            <ac:cxnSpMk id="5" creationId="{7B6A0B6A-CA9F-470E-A085-B1178E18DF12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252B5F99-4BE5-FA47-8228-AB70032CF1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EC3B508-32F7-4E4F-9822-3EE15AB4E5F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3B2FA-177F-CA4F-BD7B-05578E8D0BFB}" type="datetimeFigureOut">
              <a:rPr lang="pt-BR" smtClean="0"/>
              <a:t>07/05/2021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407909-2201-C446-B3F8-5F7E4ECE3F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4C267B-71E8-9B44-8903-974B189B85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3EE31D-EA34-A347-B0CE-D581C5E0C6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301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1pPr>
    <a:lvl2pPr indent="85725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2pPr>
    <a:lvl3pPr indent="171450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3pPr>
    <a:lvl4pPr indent="257175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4pPr>
    <a:lvl5pPr indent="342900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5pPr>
    <a:lvl6pPr indent="428625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6pPr>
    <a:lvl7pPr indent="514350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7pPr>
    <a:lvl8pPr indent="600075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8pPr>
    <a:lvl9pPr indent="685800" defTabSz="171450" latinLnBrk="0">
      <a:lnSpc>
        <a:spcPct val="117999"/>
      </a:lnSpc>
      <a:defRPr sz="825">
        <a:latin typeface="Montserrat Regular"/>
        <a:ea typeface="Montserrat Regular"/>
        <a:cs typeface="Montserrat Regular"/>
        <a:sym typeface="Montserrat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205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CFDE71-AC7F-9A42-8B7C-BEECFA43E7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2F36B18-01F3-5949-A0D8-AD6B79FF0EA8}"/>
              </a:ext>
            </a:extLst>
          </p:cNvPr>
          <p:cNvSpPr/>
          <p:nvPr userDrawn="1"/>
        </p:nvSpPr>
        <p:spPr>
          <a:xfrm>
            <a:off x="0" y="794"/>
            <a:ext cx="9144001" cy="5143500"/>
          </a:xfrm>
          <a:prstGeom prst="rect">
            <a:avLst/>
          </a:prstGeom>
          <a:solidFill>
            <a:srgbClr val="242424">
              <a:alpha val="6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F6A5078-D077-F04E-92D9-AE10EBEE5AAC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11566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7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6BFD8EC-5E09-4E48-A56A-48711E0DD4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D4EB5C6-87BB-AE4B-91E4-2DDBA66CCE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607" y="656161"/>
            <a:ext cx="2525452" cy="5139052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7118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8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64C7B81-1118-0E4F-BF29-E0E8C560B5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48217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9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8761F4-3CBB-3142-8A97-E89706A3F6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4" y="-31847"/>
            <a:ext cx="9147528" cy="514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60E7CFE-D1A6-CE4B-B94F-218F752D9EF5}"/>
              </a:ext>
            </a:extLst>
          </p:cNvPr>
          <p:cNvSpPr/>
          <p:nvPr userDrawn="1"/>
        </p:nvSpPr>
        <p:spPr>
          <a:xfrm>
            <a:off x="-65333" y="28935"/>
            <a:ext cx="9207689" cy="511615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lumMod val="50000"/>
                </a:schemeClr>
              </a:gs>
            </a:gsLst>
            <a:lin ang="108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862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0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64C7B81-1118-0E4F-BF29-E0E8C560B5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833676D-D5A0-E14A-9907-B76113BDA8B1}"/>
              </a:ext>
            </a:extLst>
          </p:cNvPr>
          <p:cNvSpPr/>
          <p:nvPr userDrawn="1"/>
        </p:nvSpPr>
        <p:spPr>
          <a:xfrm>
            <a:off x="-65333" y="28935"/>
            <a:ext cx="9207689" cy="511615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lumMod val="50000"/>
                </a:schemeClr>
              </a:gs>
            </a:gsLst>
            <a:lin ang="108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045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70E42A-4964-0C47-917F-35A38D4D31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17" y="-1"/>
            <a:ext cx="9000876" cy="5145089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84BDD7C-4C69-1A42-ABD9-E1B1CC460F50}"/>
              </a:ext>
            </a:extLst>
          </p:cNvPr>
          <p:cNvSpPr/>
          <p:nvPr userDrawn="1"/>
        </p:nvSpPr>
        <p:spPr>
          <a:xfrm>
            <a:off x="0" y="28935"/>
            <a:ext cx="9207689" cy="5116153"/>
          </a:xfrm>
          <a:prstGeom prst="rect">
            <a:avLst/>
          </a:prstGeom>
          <a:gradFill>
            <a:gsLst>
              <a:gs pos="25000">
                <a:schemeClr val="tx1">
                  <a:alpha val="0"/>
                </a:schemeClr>
              </a:gs>
              <a:gs pos="99000">
                <a:schemeClr val="tx1">
                  <a:lumMod val="50000"/>
                </a:schemeClr>
              </a:gs>
            </a:gsLst>
            <a:lin ang="108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038F10D-2780-1541-9584-72BAF7AC7955}"/>
              </a:ext>
            </a:extLst>
          </p:cNvPr>
          <p:cNvSpPr/>
          <p:nvPr userDrawn="1"/>
        </p:nvSpPr>
        <p:spPr>
          <a:xfrm>
            <a:off x="-31845" y="28935"/>
            <a:ext cx="9207689" cy="5116153"/>
          </a:xfrm>
          <a:prstGeom prst="rect">
            <a:avLst/>
          </a:prstGeom>
          <a:gradFill>
            <a:gsLst>
              <a:gs pos="4000">
                <a:schemeClr val="tx1">
                  <a:alpha val="15000"/>
                </a:schemeClr>
              </a:gs>
              <a:gs pos="99000">
                <a:schemeClr val="tx1">
                  <a:lumMod val="50000"/>
                  <a:alpha val="5000"/>
                </a:schemeClr>
              </a:gs>
            </a:gsLst>
            <a:lin ang="108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6023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2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843D8F9-9927-B24B-AED2-EDE8A8DAF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673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3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87560CA-CB7D-4648-808F-46BB9BFEC4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1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444CF7A-0A65-EE40-AAC3-CAC9B3834F8C}"/>
              </a:ext>
            </a:extLst>
          </p:cNvPr>
          <p:cNvSpPr/>
          <p:nvPr userDrawn="1"/>
        </p:nvSpPr>
        <p:spPr>
          <a:xfrm>
            <a:off x="-31845" y="-49142"/>
            <a:ext cx="9207689" cy="5116153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lumMod val="50000"/>
                  <a:alpha val="42000"/>
                </a:schemeClr>
              </a:gs>
            </a:gsLst>
            <a:lin ang="5400000" scaled="0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03984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4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0B88ED1-CF98-E24B-930F-E52F07C0AF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33702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6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843D8F9-9927-B24B-AED2-EDE8A8DAF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5280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5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843D8F9-9927-B24B-AED2-EDE8A8DAFD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386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ulos"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91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7125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" descr="Imagem">
            <a:extLst>
              <a:ext uri="{FF2B5EF4-FFF2-40B4-BE49-F238E27FC236}">
                <a16:creationId xmlns:a16="http://schemas.microsoft.com/office/drawing/2014/main" id="{50F7E14D-448A-4F47-98E2-7FA62C621B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9695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1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46175C-F00D-C54D-9345-0F2B662271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967F5B6-C92A-474F-B23F-5CE98A512E3E}"/>
              </a:ext>
            </a:extLst>
          </p:cNvPr>
          <p:cNvSpPr/>
          <p:nvPr userDrawn="1"/>
        </p:nvSpPr>
        <p:spPr>
          <a:xfrm>
            <a:off x="0" y="794"/>
            <a:ext cx="9144001" cy="5143500"/>
          </a:xfrm>
          <a:prstGeom prst="rect">
            <a:avLst/>
          </a:prstGeom>
          <a:solidFill>
            <a:srgbClr val="242424">
              <a:alpha val="3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37992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2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8" name="Imagem" descr="Imagem">
            <a:extLst>
              <a:ext uri="{FF2B5EF4-FFF2-40B4-BE49-F238E27FC236}">
                <a16:creationId xmlns:a16="http://schemas.microsoft.com/office/drawing/2014/main" id="{8AFD4221-833D-6C4D-B277-5492632DB6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B88672-2005-AD47-912D-F39A87F473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737" y="-276502"/>
            <a:ext cx="8980846" cy="59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9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3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D8007D-4BFE-D243-8F12-FCCD07181F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05CADEB8-FA57-1940-957E-88CA90897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81334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4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62EFAFC-391E-974C-B830-DB4B5C3771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4"/>
            <a:ext cx="9144000" cy="51435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21F0CA2-E55C-0E48-99EB-8E38ADA69C52}"/>
              </a:ext>
            </a:extLst>
          </p:cNvPr>
          <p:cNvSpPr/>
          <p:nvPr userDrawn="1"/>
        </p:nvSpPr>
        <p:spPr>
          <a:xfrm>
            <a:off x="0" y="75135"/>
            <a:ext cx="9144001" cy="5143500"/>
          </a:xfrm>
          <a:prstGeom prst="rect">
            <a:avLst/>
          </a:prstGeom>
          <a:solidFill>
            <a:srgbClr val="242424">
              <a:alpha val="40000"/>
            </a:srgb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rm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4" name="Imagem" descr="Imagem">
            <a:extLst>
              <a:ext uri="{FF2B5EF4-FFF2-40B4-BE49-F238E27FC236}">
                <a16:creationId xmlns:a16="http://schemas.microsoft.com/office/drawing/2014/main" id="{F89C84C2-8F62-A240-B961-F16DAAF40AD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75001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5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8" name="Imagem" descr="Imagem">
            <a:extLst>
              <a:ext uri="{FF2B5EF4-FFF2-40B4-BE49-F238E27FC236}">
                <a16:creationId xmlns:a16="http://schemas.microsoft.com/office/drawing/2014/main" id="{8AFD4221-833D-6C4D-B277-5492632DB6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m 2" descr="Uma imagem contendo computador&#10;&#10;Descrição gerada automaticamente">
            <a:extLst>
              <a:ext uri="{FF2B5EF4-FFF2-40B4-BE49-F238E27FC236}">
                <a16:creationId xmlns:a16="http://schemas.microsoft.com/office/drawing/2014/main" id="{E3B3BC7F-4DCA-4342-A6BB-4653B75522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627" y="665157"/>
            <a:ext cx="3567592" cy="307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9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06"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64C7B81-1118-0E4F-BF29-E0E8C560B5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0125" y="794"/>
            <a:ext cx="9144000" cy="51435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50487CF-A157-2144-9EBA-D6C801B4CF1F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pic>
        <p:nvPicPr>
          <p:cNvPr id="7" name="Imagem" descr="Imagem">
            <a:extLst>
              <a:ext uri="{FF2B5EF4-FFF2-40B4-BE49-F238E27FC236}">
                <a16:creationId xmlns:a16="http://schemas.microsoft.com/office/drawing/2014/main" id="{2D14B2AF-3E51-E248-B052-24A62E10B1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7117" y="4782997"/>
            <a:ext cx="424204" cy="8360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75527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82668A-4AFD-C54F-B0C3-A23D9F91858E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56773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/>
  <p:txStyles>
    <p:titleStyle>
      <a:lvl1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9pPr>
    </p:titleStyle>
    <p:bodyStyle>
      <a:lvl1pPr marL="22919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395883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562570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729258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89594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1062633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1229320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1396008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156269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bodyStyle>
    <p:other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882668A-4AFD-C54F-B0C3-A23D9F91858E}"/>
              </a:ext>
            </a:extLst>
          </p:cNvPr>
          <p:cNvSpPr/>
          <p:nvPr userDrawn="1"/>
        </p:nvSpPr>
        <p:spPr>
          <a:xfrm>
            <a:off x="0" y="0"/>
            <a:ext cx="9144000" cy="5145088"/>
          </a:xfrm>
          <a:prstGeom prst="rect">
            <a:avLst/>
          </a:prstGeom>
          <a:noFill/>
          <a:ln w="317500" cap="flat">
            <a:solidFill>
              <a:srgbClr val="FFFFFF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marL="0" marR="0" indent="0" algn="ctr" defTabSz="308074" rtl="0" fontAlgn="auto" latinLnBrk="0" hangingPunct="0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200" b="0" i="0" u="none" strike="noStrike" cap="none" spc="0" normalizeH="0" baseline="0">
              <a:ln>
                <a:noFill/>
              </a:ln>
              <a:solidFill>
                <a:srgbClr val="50514E"/>
              </a:solidFill>
              <a:effectLst/>
              <a:uFillTx/>
              <a:latin typeface="Montserrat Regular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A8ECE85-945C-E848-96D7-3C2DAF24673A}"/>
              </a:ext>
            </a:extLst>
          </p:cNvPr>
          <p:cNvSpPr/>
          <p:nvPr userDrawn="1"/>
        </p:nvSpPr>
        <p:spPr>
          <a:xfrm>
            <a:off x="8286308" y="226853"/>
            <a:ext cx="660798" cy="15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fld id="{1787CD2A-8BD2-0046-8948-12F8A204B3FE}" type="datetime3">
              <a:rPr lang="pt-BR" sz="400" b="0" i="0" smtClean="0">
                <a:solidFill>
                  <a:schemeClr val="bg2">
                    <a:lumMod val="75000"/>
                  </a:schemeClr>
                </a:solidFill>
                <a:latin typeface="C6 Sans Display Light" panose="020B0303030508060203" pitchFamily="34" charset="77"/>
                <a:cs typeface="Calibri" panose="020F0502020204030204" pitchFamily="34" charset="0"/>
              </a:rPr>
              <a:t>07.05.21</a:t>
            </a:fld>
            <a:endParaRPr lang="pt-BR" sz="400" b="0" i="0" dirty="0">
              <a:solidFill>
                <a:schemeClr val="bg2">
                  <a:lumMod val="75000"/>
                </a:schemeClr>
              </a:solidFill>
              <a:latin typeface="C6 Sans Display Light" panose="020B0303030508060203" pitchFamily="34" charset="77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4" r:id="rId2"/>
    <p:sldLayoutId id="2147483669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6" r:id="rId14"/>
    <p:sldLayoutId id="2147483705" r:id="rId15"/>
    <p:sldLayoutId id="2147483707" r:id="rId16"/>
    <p:sldLayoutId id="2147483709" r:id="rId17"/>
    <p:sldLayoutId id="2147483708" r:id="rId18"/>
    <p:sldLayoutId id="2147483729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/>
  <p:txStyles>
    <p:titleStyle>
      <a:lvl1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0" algn="l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75" b="0" i="0" u="none" strike="noStrike" cap="all" spc="0" baseline="0">
          <a:ln>
            <a:noFill/>
          </a:ln>
          <a:solidFill>
            <a:srgbClr val="50514E"/>
          </a:solidFill>
          <a:uFillTx/>
          <a:latin typeface="+mn-lt"/>
          <a:ea typeface="+mn-ea"/>
          <a:cs typeface="+mn-cs"/>
          <a:sym typeface="Montserrat Light"/>
        </a:defRPr>
      </a:lvl9pPr>
    </p:titleStyle>
    <p:bodyStyle>
      <a:lvl1pPr marL="22919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1pPr>
      <a:lvl2pPr marL="395883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2pPr>
      <a:lvl3pPr marL="562570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3pPr>
      <a:lvl4pPr marL="729258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4pPr>
      <a:lvl5pPr marL="89594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5pPr>
      <a:lvl6pPr marL="1062633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6pPr>
      <a:lvl7pPr marL="1229320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7pPr>
      <a:lvl8pPr marL="1396008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8pPr>
      <a:lvl9pPr marL="1562695" marR="0" indent="-229195" algn="l" defTabSz="308074" rtl="0" latinLnBrk="0">
        <a:lnSpc>
          <a:spcPct val="100000"/>
        </a:lnSpc>
        <a:spcBef>
          <a:spcPts val="2213"/>
        </a:spcBef>
        <a:spcAft>
          <a:spcPts val="0"/>
        </a:spcAft>
        <a:buClr>
          <a:srgbClr val="FFDD50"/>
        </a:buClr>
        <a:buSzPct val="145000"/>
        <a:buFontTx/>
        <a:buChar char="•"/>
        <a:tabLst/>
        <a:defRPr sz="1650" b="0" i="0" u="none" strike="noStrike" cap="none" spc="0" baseline="0">
          <a:ln>
            <a:noFill/>
          </a:ln>
          <a:solidFill>
            <a:srgbClr val="000000"/>
          </a:solidFill>
          <a:uFillTx/>
          <a:latin typeface="Montserrat Regular"/>
          <a:ea typeface="Montserrat Regular"/>
          <a:cs typeface="Montserrat Regular"/>
          <a:sym typeface="Montserrat Regular"/>
        </a:defRPr>
      </a:lvl9pPr>
    </p:bodyStyle>
    <p:otherStyle>
      <a:lvl1pPr marL="0" marR="0" indent="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1pPr>
      <a:lvl2pPr marL="0" marR="0" indent="857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2pPr>
      <a:lvl3pPr marL="0" marR="0" indent="1714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3pPr>
      <a:lvl4pPr marL="0" marR="0" indent="2571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4pPr>
      <a:lvl5pPr marL="0" marR="0" indent="3429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5pPr>
      <a:lvl6pPr marL="0" marR="0" indent="42862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6pPr>
      <a:lvl7pPr marL="0" marR="0" indent="51435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7pPr>
      <a:lvl8pPr marL="0" marR="0" indent="600075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8pPr>
      <a:lvl9pPr marL="0" marR="0" indent="685800" algn="ctr" defTabSz="30807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5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Bold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12" Type="http://schemas.openxmlformats.org/officeDocument/2006/relationships/image" Target="../media/image33.svg"/><Relationship Id="rId17" Type="http://schemas.openxmlformats.org/officeDocument/2006/relationships/image" Target="../media/image46.png"/><Relationship Id="rId2" Type="http://schemas.openxmlformats.org/officeDocument/2006/relationships/image" Target="../media/image37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sv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5" Type="http://schemas.openxmlformats.org/officeDocument/2006/relationships/image" Target="../media/image44.png"/><Relationship Id="rId10" Type="http://schemas.openxmlformats.org/officeDocument/2006/relationships/image" Target="../media/image41.svg"/><Relationship Id="rId19" Type="http://schemas.openxmlformats.org/officeDocument/2006/relationships/image" Target="../media/image48.png"/><Relationship Id="rId4" Type="http://schemas.openxmlformats.org/officeDocument/2006/relationships/image" Target="../media/image31.svg"/><Relationship Id="rId9" Type="http://schemas.openxmlformats.org/officeDocument/2006/relationships/image" Target="../media/image40.png"/><Relationship Id="rId14" Type="http://schemas.openxmlformats.org/officeDocument/2006/relationships/image" Target="../media/image43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66.svg"/><Relationship Id="rId3" Type="http://schemas.openxmlformats.org/officeDocument/2006/relationships/image" Target="../media/image74.svg"/><Relationship Id="rId7" Type="http://schemas.openxmlformats.org/officeDocument/2006/relationships/image" Target="../media/image72.svg"/><Relationship Id="rId12" Type="http://schemas.openxmlformats.org/officeDocument/2006/relationships/image" Target="../media/image6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1.png"/><Relationship Id="rId11" Type="http://schemas.openxmlformats.org/officeDocument/2006/relationships/image" Target="../media/image80.svg"/><Relationship Id="rId5" Type="http://schemas.openxmlformats.org/officeDocument/2006/relationships/image" Target="../media/image76.svg"/><Relationship Id="rId10" Type="http://schemas.openxmlformats.org/officeDocument/2006/relationships/image" Target="../media/image79.png"/><Relationship Id="rId4" Type="http://schemas.openxmlformats.org/officeDocument/2006/relationships/image" Target="../media/image75.png"/><Relationship Id="rId9" Type="http://schemas.openxmlformats.org/officeDocument/2006/relationships/image" Target="../media/image7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2D6A2481-3AD6-054C-B5BF-22576DBB42FA}"/>
              </a:ext>
            </a:extLst>
          </p:cNvPr>
          <p:cNvGrpSpPr/>
          <p:nvPr/>
        </p:nvGrpSpPr>
        <p:grpSpPr>
          <a:xfrm>
            <a:off x="853439" y="1534266"/>
            <a:ext cx="4168009" cy="2076555"/>
            <a:chOff x="6257262" y="3793271"/>
            <a:chExt cx="14625963" cy="662851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DF237DC-BA30-E447-AF71-46F9D8E80F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257262" y="4272177"/>
              <a:ext cx="4339124" cy="6149613"/>
            </a:xfrm>
            <a:prstGeom prst="rect">
              <a:avLst/>
            </a:prstGeom>
          </p:spPr>
        </p:pic>
        <p:pic>
          <p:nvPicPr>
            <p:cNvPr id="8" name="Imagem" descr="Imagem">
              <a:extLst>
                <a:ext uri="{FF2B5EF4-FFF2-40B4-BE49-F238E27FC236}">
                  <a16:creationId xmlns:a16="http://schemas.microsoft.com/office/drawing/2014/main" id="{A7A7D2A1-EA1E-F64C-9030-BFC63D387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16436" y="6035643"/>
              <a:ext cx="8066789" cy="1593033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8C4A0DEC-095B-B743-983B-367DC8A25851}"/>
                </a:ext>
              </a:extLst>
            </p:cNvPr>
            <p:cNvCxnSpPr/>
            <p:nvPr/>
          </p:nvCxnSpPr>
          <p:spPr>
            <a:xfrm flipH="1">
              <a:off x="11771977" y="3793271"/>
              <a:ext cx="31956" cy="6617109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3466122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2AE85427-8FA7-44FA-A993-4F3A5CE3C0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8" y="3793"/>
            <a:ext cx="9058939" cy="5139036"/>
          </a:xfrm>
          <a:prstGeom prst="rect">
            <a:avLst/>
          </a:prstGeom>
        </p:spPr>
      </p:pic>
      <p:sp>
        <p:nvSpPr>
          <p:cNvPr id="4" name="CaixaDeTexto 1">
            <a:extLst>
              <a:ext uri="{FF2B5EF4-FFF2-40B4-BE49-F238E27FC236}">
                <a16:creationId xmlns:a16="http://schemas.microsoft.com/office/drawing/2014/main" id="{B4501216-9A66-4180-91B8-DAC5AC582747}"/>
              </a:ext>
            </a:extLst>
          </p:cNvPr>
          <p:cNvSpPr txBox="1"/>
          <p:nvPr/>
        </p:nvSpPr>
        <p:spPr>
          <a:xfrm>
            <a:off x="1049601" y="106674"/>
            <a:ext cx="1119217" cy="196208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>
                <a:latin typeface="C6 Sans Display" panose="020B0503030508060203" pitchFamily="34" charset="77"/>
              </a:rPr>
              <a:t>Bárbara </a:t>
            </a:r>
            <a:r>
              <a:rPr lang="pt-BR" sz="1050" dirty="0" err="1">
                <a:latin typeface="C6 Sans Display" panose="020B0503030508060203" pitchFamily="34" charset="77"/>
              </a:rPr>
              <a:t>Capuano</a:t>
            </a:r>
            <a:endParaRPr lang="en-US" sz="1050" dirty="0">
              <a:latin typeface="C6 Sans Display" panose="020B0503030508060203" pitchFamily="34" charset="77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33E897E-6771-4611-A01D-0A8E90A603F3}"/>
              </a:ext>
            </a:extLst>
          </p:cNvPr>
          <p:cNvSpPr txBox="1"/>
          <p:nvPr/>
        </p:nvSpPr>
        <p:spPr>
          <a:xfrm>
            <a:off x="3494199" y="107461"/>
            <a:ext cx="229550" cy="196208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>
                <a:latin typeface="C6 Sans Display" panose="020B0503030508060203" pitchFamily="34" charset="77"/>
              </a:rPr>
              <a:t>24</a:t>
            </a:r>
          </a:p>
        </p:txBody>
      </p:sp>
      <p:sp>
        <p:nvSpPr>
          <p:cNvPr id="6" name="CaixaDeTexto 7">
            <a:extLst>
              <a:ext uri="{FF2B5EF4-FFF2-40B4-BE49-F238E27FC236}">
                <a16:creationId xmlns:a16="http://schemas.microsoft.com/office/drawing/2014/main" id="{3BED64CA-665E-4038-B37D-5EC9348EFD11}"/>
              </a:ext>
            </a:extLst>
          </p:cNvPr>
          <p:cNvSpPr txBox="1"/>
          <p:nvPr/>
        </p:nvSpPr>
        <p:spPr>
          <a:xfrm>
            <a:off x="462590" y="4199436"/>
            <a:ext cx="3790328" cy="680956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Distância da casa para o trabalho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Investe muito dinheiro com faculdade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Sofre de ansiedade e tem TDAH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Não gosta de ser dependente dos pais</a:t>
            </a:r>
          </a:p>
        </p:txBody>
      </p:sp>
      <p:sp>
        <p:nvSpPr>
          <p:cNvPr id="7" name="CaixaDeTexto 10">
            <a:extLst>
              <a:ext uri="{FF2B5EF4-FFF2-40B4-BE49-F238E27FC236}">
                <a16:creationId xmlns:a16="http://schemas.microsoft.com/office/drawing/2014/main" id="{9FCE6D0A-C948-4C32-9612-D1ECE470F3A1}"/>
              </a:ext>
            </a:extLst>
          </p:cNvPr>
          <p:cNvSpPr txBox="1"/>
          <p:nvPr/>
        </p:nvSpPr>
        <p:spPr>
          <a:xfrm>
            <a:off x="819365" y="2440203"/>
            <a:ext cx="69314" cy="150041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750">
              <a:cs typeface="Calibri"/>
            </a:endParaRPr>
          </a:p>
        </p:txBody>
      </p:sp>
      <p:sp>
        <p:nvSpPr>
          <p:cNvPr id="8" name="CaixaDeTexto 15">
            <a:extLst>
              <a:ext uri="{FF2B5EF4-FFF2-40B4-BE49-F238E27FC236}">
                <a16:creationId xmlns:a16="http://schemas.microsoft.com/office/drawing/2014/main" id="{9E94ECFB-0D20-4366-AA9F-A929504BCC66}"/>
              </a:ext>
            </a:extLst>
          </p:cNvPr>
          <p:cNvSpPr txBox="1"/>
          <p:nvPr/>
        </p:nvSpPr>
        <p:spPr>
          <a:xfrm>
            <a:off x="2388917" y="542387"/>
            <a:ext cx="2425383" cy="761747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>
                <a:solidFill>
                  <a:srgbClr val="171716"/>
                </a:solidFill>
              </a:rPr>
              <a:t>Está animada com o novo emprego</a:t>
            </a:r>
          </a:p>
          <a:p>
            <a:pPr marL="107156" indent="-107156">
              <a:buFont typeface="Arial"/>
              <a:buChar char="•"/>
            </a:pPr>
            <a:r>
              <a:rPr lang="pt-BR" sz="1050">
                <a:solidFill>
                  <a:srgbClr val="171716"/>
                </a:solidFill>
                <a:cs typeface="Calibri"/>
              </a:rPr>
              <a:t>Está sempre muito feliz</a:t>
            </a:r>
          </a:p>
          <a:p>
            <a:pPr marL="107156" indent="-107156">
              <a:buFont typeface="Arial"/>
              <a:buChar char="•"/>
            </a:pPr>
            <a:r>
              <a:rPr lang="pt-BR" sz="1050">
                <a:solidFill>
                  <a:srgbClr val="171716"/>
                </a:solidFill>
                <a:cs typeface="Calibri"/>
              </a:rPr>
              <a:t>É uma jovem ansiosa</a:t>
            </a:r>
          </a:p>
          <a:p>
            <a:pPr marL="107156" indent="-107156">
              <a:buFont typeface="Arial"/>
              <a:buChar char="•"/>
            </a:pPr>
            <a:r>
              <a:rPr lang="pt-BR" sz="1050">
                <a:solidFill>
                  <a:srgbClr val="171716"/>
                </a:solidFill>
                <a:cs typeface="Calibri"/>
              </a:rPr>
              <a:t>Se imagina num alto cargo no futuro</a:t>
            </a:r>
          </a:p>
          <a:p>
            <a:pPr marL="107156" indent="-107156">
              <a:buFont typeface="Arial"/>
              <a:buChar char="•"/>
            </a:pPr>
            <a:endParaRPr lang="pt-BR" sz="525">
              <a:cs typeface="Calibri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16FC9CFE-BEE6-44C5-B888-404AE0E50CE9}"/>
              </a:ext>
            </a:extLst>
          </p:cNvPr>
          <p:cNvSpPr txBox="1"/>
          <p:nvPr/>
        </p:nvSpPr>
        <p:spPr>
          <a:xfrm>
            <a:off x="4805362" y="542091"/>
            <a:ext cx="2732938" cy="634789"/>
          </a:xfrm>
          <a:prstGeom prst="rect">
            <a:avLst/>
          </a:prstGeom>
          <a:noFill/>
        </p:spPr>
        <p:txBody>
          <a:bodyPr rot="0" spcFirstLastPara="0" vert="horz" wrap="square" lIns="34290" tIns="17145" rIns="34290" bIns="17145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975">
                <a:solidFill>
                  <a:srgbClr val="171716"/>
                </a:solidFill>
              </a:rPr>
              <a:t>Deseja estabilidade financeira e profissional</a:t>
            </a:r>
          </a:p>
          <a:p>
            <a:pPr marL="107156" indent="-107156">
              <a:buFont typeface="Arial"/>
              <a:buChar char="•"/>
            </a:pPr>
            <a:r>
              <a:rPr lang="pt-BR" sz="975">
                <a:solidFill>
                  <a:srgbClr val="171716"/>
                </a:solidFill>
                <a:cs typeface="Calibri"/>
              </a:rPr>
              <a:t>Se sente preocupada com sua promoção no momento de pandemia</a:t>
            </a:r>
          </a:p>
          <a:p>
            <a:pPr marL="107156" indent="-107156">
              <a:buFont typeface="Arial,Sans-Serif"/>
              <a:buChar char="•"/>
            </a:pPr>
            <a:r>
              <a:rPr lang="pt-BR" sz="975">
                <a:solidFill>
                  <a:srgbClr val="171716"/>
                </a:solidFill>
                <a:ea typeface="+mn-lt"/>
                <a:cs typeface="+mn-lt"/>
              </a:rPr>
              <a:t>Tem planos de morar sozinha em breve</a:t>
            </a:r>
            <a:endParaRPr lang="pt-BR" sz="975"/>
          </a:p>
        </p:txBody>
      </p:sp>
      <p:sp>
        <p:nvSpPr>
          <p:cNvPr id="10" name="CaixaDeTexto 15">
            <a:extLst>
              <a:ext uri="{FF2B5EF4-FFF2-40B4-BE49-F238E27FC236}">
                <a16:creationId xmlns:a16="http://schemas.microsoft.com/office/drawing/2014/main" id="{3A648611-C9D6-4599-ABF6-09D74313165F}"/>
              </a:ext>
            </a:extLst>
          </p:cNvPr>
          <p:cNvSpPr txBox="1"/>
          <p:nvPr/>
        </p:nvSpPr>
        <p:spPr>
          <a:xfrm>
            <a:off x="335369" y="1652540"/>
            <a:ext cx="2760493" cy="1388842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</a:rPr>
              <a:t>Gosta de ouvir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</a:rPr>
              <a:t>podcasts</a:t>
            </a: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</a:rPr>
              <a:t> sobre inovação</a:t>
            </a:r>
            <a:endParaRPr lang="en-US" sz="1100" dirty="0">
              <a:solidFill>
                <a:srgbClr val="171716"/>
              </a:solidFill>
              <a:latin typeface="C6 Sans Display" panose="020B0503030508060203" pitchFamily="34" charset="77"/>
            </a:endParaRP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Sua família diz sentir orgulho do novo emprego</a:t>
            </a: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Gosta de ouvir Igor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Monark</a:t>
            </a:r>
            <a:endParaRPr lang="pt-BR" sz="110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Gosta ver/ouvir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podcasts</a:t>
            </a: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 do jovem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nerd</a:t>
            </a:r>
            <a:endParaRPr lang="pt-BR" sz="110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Ouve que a Apple está sempre lançando produtos inovadores</a:t>
            </a:r>
          </a:p>
          <a:p>
            <a:pPr marL="107156" indent="-107156">
              <a:buFont typeface="Arial"/>
              <a:buChar char="•"/>
            </a:pPr>
            <a:endParaRPr lang="pt-BR" sz="1100" dirty="0"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11" name="CaixaDeTexto 15">
            <a:extLst>
              <a:ext uri="{FF2B5EF4-FFF2-40B4-BE49-F238E27FC236}">
                <a16:creationId xmlns:a16="http://schemas.microsoft.com/office/drawing/2014/main" id="{2D495AD0-10E5-4B69-AC77-4EDF6BC3CC85}"/>
              </a:ext>
            </a:extLst>
          </p:cNvPr>
          <p:cNvSpPr txBox="1"/>
          <p:nvPr/>
        </p:nvSpPr>
        <p:spPr>
          <a:xfrm>
            <a:off x="6384918" y="1565060"/>
            <a:ext cx="2670103" cy="1327286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Adora assistir de férias com o </a:t>
            </a:r>
            <a:r>
              <a:rPr lang="pt-BR" sz="105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ex</a:t>
            </a:r>
            <a:endParaRPr lang="pt-BR" sz="10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Vê seus pais trabalhando com home office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Vê seu ambiente de trabalho como flexível e acolhedor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Vê o </a:t>
            </a:r>
            <a:r>
              <a:rPr lang="pt-BR" sz="105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feed</a:t>
            </a: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 do Instagram todos os dias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Vê filmes e séries sobre tecnologia e ficção científica</a:t>
            </a:r>
            <a:endParaRPr lang="pt-BR" sz="10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12" name="CaixaDeTexto 15">
            <a:extLst>
              <a:ext uri="{FF2B5EF4-FFF2-40B4-BE49-F238E27FC236}">
                <a16:creationId xmlns:a16="http://schemas.microsoft.com/office/drawing/2014/main" id="{378AED7D-2681-4B8F-B2BB-37585A2C6E27}"/>
              </a:ext>
            </a:extLst>
          </p:cNvPr>
          <p:cNvSpPr txBox="1"/>
          <p:nvPr/>
        </p:nvSpPr>
        <p:spPr>
          <a:xfrm>
            <a:off x="2891035" y="3148443"/>
            <a:ext cx="3569992" cy="750205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Comenta o tempo inteiro sobre o novo emprego</a:t>
            </a:r>
            <a:endParaRPr lang="en-US" sz="10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Gosto de desenhar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Trabalha com a idealização de projetos de tecnologia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Estuda informática</a:t>
            </a:r>
          </a:p>
          <a:p>
            <a:pPr marL="107156" indent="-107156">
              <a:buFont typeface="Arial"/>
              <a:buChar char="•"/>
            </a:pPr>
            <a:endParaRPr lang="pt-BR" sz="450" dirty="0"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13" name="CaixaDeTexto 7">
            <a:extLst>
              <a:ext uri="{FF2B5EF4-FFF2-40B4-BE49-F238E27FC236}">
                <a16:creationId xmlns:a16="http://schemas.microsoft.com/office/drawing/2014/main" id="{6EDEA87B-E35A-41C5-A985-9DA96F186DC2}"/>
              </a:ext>
            </a:extLst>
          </p:cNvPr>
          <p:cNvSpPr txBox="1"/>
          <p:nvPr/>
        </p:nvSpPr>
        <p:spPr>
          <a:xfrm>
            <a:off x="4676031" y="4199436"/>
            <a:ext cx="4189715" cy="680956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Precisa estar sempre bem informada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Precisa de processos rápidos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Gostaria de ter status social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Necessita de independência e emprego estável</a:t>
            </a:r>
          </a:p>
        </p:txBody>
      </p:sp>
    </p:spTree>
    <p:extLst>
      <p:ext uri="{BB962C8B-B14F-4D97-AF65-F5344CB8AC3E}">
        <p14:creationId xmlns:p14="http://schemas.microsoft.com/office/powerpoint/2010/main" val="165487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JORNADA DO USUÁRIO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DIAGRAMA</a:t>
            </a:r>
          </a:p>
        </p:txBody>
      </p:sp>
    </p:spTree>
    <p:extLst>
      <p:ext uri="{BB962C8B-B14F-4D97-AF65-F5344CB8AC3E}">
        <p14:creationId xmlns:p14="http://schemas.microsoft.com/office/powerpoint/2010/main" val="2283240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eta: Pentágono 45">
            <a:extLst>
              <a:ext uri="{FF2B5EF4-FFF2-40B4-BE49-F238E27FC236}">
                <a16:creationId xmlns:a16="http://schemas.microsoft.com/office/drawing/2014/main" id="{3FC320D1-F936-4E5B-BDAB-27630672AE43}"/>
              </a:ext>
            </a:extLst>
          </p:cNvPr>
          <p:cNvSpPr/>
          <p:nvPr/>
        </p:nvSpPr>
        <p:spPr>
          <a:xfrm>
            <a:off x="1361608" y="1189235"/>
            <a:ext cx="1788098" cy="480660"/>
          </a:xfrm>
          <a:prstGeom prst="homePlate">
            <a:avLst/>
          </a:prstGeom>
          <a:solidFill>
            <a:srgbClr val="171716"/>
          </a:solidFill>
          <a:ln>
            <a:solidFill>
              <a:srgbClr val="F6D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dirty="0">
                <a:solidFill>
                  <a:srgbClr val="FFFFFF"/>
                </a:solidFill>
                <a:latin typeface="C6 Sans Display" panose="020B0503030508060203" pitchFamily="34" charset="77"/>
                <a:ea typeface="+mn-lt"/>
                <a:cs typeface="+mn-lt"/>
              </a:rPr>
              <a:t>Solicitação de Documentos</a:t>
            </a:r>
            <a:endParaRPr lang="en-US" sz="900" dirty="0">
              <a:latin typeface="C6 Sans Display" panose="020B0503030508060203" pitchFamily="34" charset="77"/>
              <a:ea typeface="+mn-lt"/>
              <a:cs typeface="+mn-lt"/>
            </a:endParaRPr>
          </a:p>
        </p:txBody>
      </p:sp>
      <p:sp>
        <p:nvSpPr>
          <p:cNvPr id="48" name="Seta: Pentágono 47">
            <a:extLst>
              <a:ext uri="{FF2B5EF4-FFF2-40B4-BE49-F238E27FC236}">
                <a16:creationId xmlns:a16="http://schemas.microsoft.com/office/drawing/2014/main" id="{DE562E07-E75B-4EF9-BF1A-1CF63355F9F2}"/>
              </a:ext>
            </a:extLst>
          </p:cNvPr>
          <p:cNvSpPr/>
          <p:nvPr/>
        </p:nvSpPr>
        <p:spPr>
          <a:xfrm>
            <a:off x="6975955" y="1184294"/>
            <a:ext cx="1499554" cy="477261"/>
          </a:xfrm>
          <a:prstGeom prst="homePlate">
            <a:avLst/>
          </a:prstGeom>
          <a:solidFill>
            <a:srgbClr val="171716"/>
          </a:solidFill>
          <a:ln>
            <a:solidFill>
              <a:srgbClr val="F6D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ea typeface="+mn-lt"/>
                <a:cs typeface="+mn-lt"/>
              </a:rPr>
              <a:t>Envio de </a:t>
            </a:r>
            <a:r>
              <a:rPr lang="pt-BR" sz="1050" dirty="0" err="1">
                <a:solidFill>
                  <a:srgbClr val="FFFFFF"/>
                </a:solidFill>
                <a:latin typeface="C6 Sans Display" panose="020B0503030508060203" pitchFamily="34" charset="77"/>
                <a:ea typeface="+mn-lt"/>
                <a:cs typeface="+mn-lt"/>
              </a:rPr>
              <a:t>Forms</a:t>
            </a:r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ea typeface="+mn-lt"/>
                <a:cs typeface="+mn-lt"/>
              </a:rPr>
              <a:t> e gente nova</a:t>
            </a:r>
            <a:endParaRPr lang="pt-BR" sz="675" dirty="0">
              <a:latin typeface="C6 Sans Display" panose="020B0503030508060203" pitchFamily="34" charset="77"/>
            </a:endParaRP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14F64E5F-384A-4AA4-9057-2FDE9106A60D}"/>
              </a:ext>
            </a:extLst>
          </p:cNvPr>
          <p:cNvCxnSpPr/>
          <p:nvPr/>
        </p:nvCxnSpPr>
        <p:spPr>
          <a:xfrm>
            <a:off x="223669" y="1760951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A1BCBC0B-5BD1-4E2F-80A0-724664E5179D}"/>
              </a:ext>
            </a:extLst>
          </p:cNvPr>
          <p:cNvSpPr/>
          <p:nvPr/>
        </p:nvSpPr>
        <p:spPr>
          <a:xfrm>
            <a:off x="278776" y="1907329"/>
            <a:ext cx="1088502" cy="334707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Faz</a:t>
            </a:r>
          </a:p>
          <a:p>
            <a:r>
              <a:rPr lang="pt-BR" sz="900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(ações do usuário) 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AE41178-32B6-4B0C-845B-12E7E77AE3DF}"/>
              </a:ext>
            </a:extLst>
          </p:cNvPr>
          <p:cNvSpPr/>
          <p:nvPr/>
        </p:nvSpPr>
        <p:spPr>
          <a:xfrm>
            <a:off x="255910" y="2572342"/>
            <a:ext cx="1150674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Sente</a:t>
            </a:r>
          </a:p>
          <a:p>
            <a:r>
              <a:rPr lang="pt-BR" sz="900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(dores do usuário) 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B06B76D-50D1-443A-B380-1D43A0B96B06}"/>
              </a:ext>
            </a:extLst>
          </p:cNvPr>
          <p:cNvSpPr/>
          <p:nvPr/>
        </p:nvSpPr>
        <p:spPr>
          <a:xfrm>
            <a:off x="257508" y="3163947"/>
            <a:ext cx="759157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Pensa</a:t>
            </a:r>
          </a:p>
          <a:p>
            <a:r>
              <a:rPr lang="pt-BR" sz="900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(usuário) </a:t>
            </a:r>
            <a:endParaRPr lang="pt-BR" sz="975" b="1" dirty="0">
              <a:solidFill>
                <a:schemeClr val="bg2">
                  <a:lumMod val="90000"/>
                </a:schemeClr>
              </a:solidFill>
              <a:latin typeface="C6 Sans Display" panose="020B0503030508060203" pitchFamily="34" charset="77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411F01B-C0F6-4130-9DE3-2FC2B7FCECFE}"/>
              </a:ext>
            </a:extLst>
          </p:cNvPr>
          <p:cNvSpPr/>
          <p:nvPr/>
        </p:nvSpPr>
        <p:spPr>
          <a:xfrm>
            <a:off x="256381" y="3774902"/>
            <a:ext cx="1197732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Canal</a:t>
            </a:r>
          </a:p>
          <a:p>
            <a:r>
              <a:rPr lang="pt-BR" sz="900" b="1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(ponto de contato) 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9C29B34-080E-4D68-B8BC-BDDAA3D688F3}"/>
              </a:ext>
            </a:extLst>
          </p:cNvPr>
          <p:cNvSpPr/>
          <p:nvPr/>
        </p:nvSpPr>
        <p:spPr>
          <a:xfrm>
            <a:off x="256666" y="4334944"/>
            <a:ext cx="959800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Proposta</a:t>
            </a:r>
          </a:p>
          <a:p>
            <a:r>
              <a:rPr lang="pt-BR" sz="900" b="1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(mudanças) </a:t>
            </a: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54E440B-25A1-4A2F-965E-B9B5D985B280}"/>
              </a:ext>
            </a:extLst>
          </p:cNvPr>
          <p:cNvCxnSpPr>
            <a:cxnSpLocks/>
          </p:cNvCxnSpPr>
          <p:nvPr/>
        </p:nvCxnSpPr>
        <p:spPr>
          <a:xfrm>
            <a:off x="1366335" y="1761713"/>
            <a:ext cx="5074" cy="2966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E36FBDF-17B6-419C-AB51-892B11C1BD25}"/>
              </a:ext>
            </a:extLst>
          </p:cNvPr>
          <p:cNvCxnSpPr>
            <a:cxnSpLocks/>
          </p:cNvCxnSpPr>
          <p:nvPr/>
        </p:nvCxnSpPr>
        <p:spPr>
          <a:xfrm>
            <a:off x="223720" y="2418552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BC07E4C0-5E22-4AFA-8491-AFBBBBB86A3F}"/>
              </a:ext>
            </a:extLst>
          </p:cNvPr>
          <p:cNvCxnSpPr>
            <a:cxnSpLocks/>
          </p:cNvCxnSpPr>
          <p:nvPr/>
        </p:nvCxnSpPr>
        <p:spPr>
          <a:xfrm>
            <a:off x="223771" y="2973292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4041A7A-C07F-4551-8FDF-4777E736860D}"/>
              </a:ext>
            </a:extLst>
          </p:cNvPr>
          <p:cNvCxnSpPr>
            <a:cxnSpLocks/>
          </p:cNvCxnSpPr>
          <p:nvPr/>
        </p:nvCxnSpPr>
        <p:spPr>
          <a:xfrm>
            <a:off x="231940" y="3654789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FD3C39DB-0CC6-471B-92AE-94A518CB81ED}"/>
              </a:ext>
            </a:extLst>
          </p:cNvPr>
          <p:cNvCxnSpPr>
            <a:cxnSpLocks/>
          </p:cNvCxnSpPr>
          <p:nvPr/>
        </p:nvCxnSpPr>
        <p:spPr>
          <a:xfrm>
            <a:off x="231991" y="4242526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28F70B2E-0045-4779-8470-8A2E8B05E7D1}"/>
              </a:ext>
            </a:extLst>
          </p:cNvPr>
          <p:cNvSpPr txBox="1"/>
          <p:nvPr/>
        </p:nvSpPr>
        <p:spPr>
          <a:xfrm>
            <a:off x="2344840" y="464238"/>
            <a:ext cx="4438285" cy="300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/>
            <a:r>
              <a:rPr lang="pt-BR" sz="1600" b="1" dirty="0">
                <a:solidFill>
                  <a:schemeClr val="bg2"/>
                </a:solidFill>
                <a:latin typeface="C6 Sans Display" panose="020B0503030508060203" pitchFamily="34" charset="77"/>
              </a:rPr>
              <a:t>GESTORA DE DP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A19816E-DB2C-48F7-9AC7-896BC55DB070}"/>
              </a:ext>
            </a:extLst>
          </p:cNvPr>
          <p:cNvSpPr/>
          <p:nvPr/>
        </p:nvSpPr>
        <p:spPr>
          <a:xfrm>
            <a:off x="1375397" y="1789321"/>
            <a:ext cx="1806528" cy="683568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Envia formulário de informações cadastrais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Envia </a:t>
            </a:r>
            <a:r>
              <a:rPr lang="pt-BR" sz="750" dirty="0" err="1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login</a:t>
            </a: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 do </a:t>
            </a:r>
            <a:r>
              <a:rPr lang="pt-BR" sz="750" dirty="0" err="1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SinergyRH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Solicita envio de documentos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Aviso sobre futuro exame admissional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endParaRPr lang="pt-BR" sz="488" dirty="0"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B61654-F11D-4E36-93A4-95A00FD6D139}"/>
              </a:ext>
            </a:extLst>
          </p:cNvPr>
          <p:cNvSpPr/>
          <p:nvPr/>
        </p:nvSpPr>
        <p:spPr>
          <a:xfrm>
            <a:off x="6920897" y="1896666"/>
            <a:ext cx="1491635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Envia </a:t>
            </a:r>
            <a:r>
              <a:rPr lang="pt-BR" sz="750" dirty="0" err="1">
                <a:solidFill>
                  <a:srgbClr val="FFFFFF"/>
                </a:solidFill>
                <a:latin typeface="C6 Sans Display" panose="020B0503030508060203" pitchFamily="34" charset="77"/>
              </a:rPr>
              <a:t>forms</a:t>
            </a: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 de dados para plano de saúde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Solicita dados "gente nova"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A4D0074-2889-4C61-8647-415B83221D57}"/>
              </a:ext>
            </a:extLst>
          </p:cNvPr>
          <p:cNvSpPr/>
          <p:nvPr/>
        </p:nvSpPr>
        <p:spPr>
          <a:xfrm>
            <a:off x="1603555" y="3059126"/>
            <a:ext cx="1350665" cy="493067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ctr"/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"Quantos recém contratados... vai dar um trabalhão organizar isso no OneDrive"</a:t>
            </a:r>
          </a:p>
        </p:txBody>
      </p:sp>
      <p:pic>
        <p:nvPicPr>
          <p:cNvPr id="5" name="Gráfico 4" descr="Envelope estrutura de tópicos">
            <a:extLst>
              <a:ext uri="{FF2B5EF4-FFF2-40B4-BE49-F238E27FC236}">
                <a16:creationId xmlns:a16="http://schemas.microsoft.com/office/drawing/2014/main" id="{9E34462F-1ACA-4926-8C33-FE3AF2F9E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3502" y="3776194"/>
            <a:ext cx="342900" cy="342900"/>
          </a:xfrm>
          <a:prstGeom prst="rect">
            <a:avLst/>
          </a:prstGeom>
        </p:spPr>
      </p:pic>
      <p:pic>
        <p:nvPicPr>
          <p:cNvPr id="31" name="Gráfico 30" descr="Envelope estrutura de tópicos">
            <a:extLst>
              <a:ext uri="{FF2B5EF4-FFF2-40B4-BE49-F238E27FC236}">
                <a16:creationId xmlns:a16="http://schemas.microsoft.com/office/drawing/2014/main" id="{E44A20B6-0C2F-4208-BE81-3079C2E58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7502" y="3776352"/>
            <a:ext cx="342900" cy="342900"/>
          </a:xfrm>
          <a:prstGeom prst="rect">
            <a:avLst/>
          </a:prstGeom>
        </p:spPr>
      </p:pic>
      <p:pic>
        <p:nvPicPr>
          <p:cNvPr id="6" name="Gráfico 2" descr="Contorno de rosto com expressão neutra estrutura de tópicos">
            <a:extLst>
              <a:ext uri="{FF2B5EF4-FFF2-40B4-BE49-F238E27FC236}">
                <a16:creationId xmlns:a16="http://schemas.microsoft.com/office/drawing/2014/main" id="{6EB76734-36A4-4BA0-8E67-A0871E9CB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2064" y="2501615"/>
            <a:ext cx="342900" cy="342900"/>
          </a:xfrm>
          <a:prstGeom prst="rect">
            <a:avLst/>
          </a:prstGeom>
        </p:spPr>
      </p:pic>
      <p:pic>
        <p:nvPicPr>
          <p:cNvPr id="8" name="Gráfico 6" descr="Contorno de rosto triste estrutura de tópicos">
            <a:extLst>
              <a:ext uri="{FF2B5EF4-FFF2-40B4-BE49-F238E27FC236}">
                <a16:creationId xmlns:a16="http://schemas.microsoft.com/office/drawing/2014/main" id="{322570AB-2186-42CD-AB1D-60C23CCF59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79806" y="2552260"/>
            <a:ext cx="342900" cy="342900"/>
          </a:xfrm>
          <a:prstGeom prst="rect">
            <a:avLst/>
          </a:prstGeom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BED785BC-E04B-4DAE-AFB6-6B2A5C21DECC}"/>
              </a:ext>
            </a:extLst>
          </p:cNvPr>
          <p:cNvSpPr/>
          <p:nvPr/>
        </p:nvSpPr>
        <p:spPr>
          <a:xfrm>
            <a:off x="6976504" y="3108771"/>
            <a:ext cx="1350665" cy="493067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ctr"/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"Queria ter acesso diretos as informações do funcionário pra não ter que pedir </a:t>
            </a:r>
            <a:r>
              <a:rPr lang="pt-BR" sz="750" dirty="0" err="1">
                <a:solidFill>
                  <a:srgbClr val="FFFFFF"/>
                </a:solidFill>
                <a:latin typeface="C6 Sans Display" panose="020B0503030508060203" pitchFamily="34" charset="77"/>
              </a:rPr>
              <a:t>forms</a:t>
            </a: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 novamente"</a:t>
            </a:r>
          </a:p>
        </p:txBody>
      </p:sp>
      <p:pic>
        <p:nvPicPr>
          <p:cNvPr id="9" name="Imagem 10" descr="Ícone&#10;&#10;Descrição gerada automaticamente">
            <a:extLst>
              <a:ext uri="{FF2B5EF4-FFF2-40B4-BE49-F238E27FC236}">
                <a16:creationId xmlns:a16="http://schemas.microsoft.com/office/drawing/2014/main" id="{14A9BAB1-4FC2-4EC5-985D-0BE67A869B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2075" y="3778334"/>
            <a:ext cx="345141" cy="345141"/>
          </a:xfrm>
          <a:prstGeom prst="rect">
            <a:avLst/>
          </a:prstGeom>
        </p:spPr>
      </p:pic>
      <p:sp>
        <p:nvSpPr>
          <p:cNvPr id="38" name="Seta: Pentágono 37">
            <a:extLst>
              <a:ext uri="{FF2B5EF4-FFF2-40B4-BE49-F238E27FC236}">
                <a16:creationId xmlns:a16="http://schemas.microsoft.com/office/drawing/2014/main" id="{1A53EBDD-A3CA-452E-BB9E-83739486B5EF}"/>
              </a:ext>
            </a:extLst>
          </p:cNvPr>
          <p:cNvSpPr/>
          <p:nvPr/>
        </p:nvSpPr>
        <p:spPr>
          <a:xfrm>
            <a:off x="3480520" y="1190188"/>
            <a:ext cx="1342672" cy="477261"/>
          </a:xfrm>
          <a:prstGeom prst="homePlate">
            <a:avLst/>
          </a:prstGeom>
          <a:solidFill>
            <a:srgbClr val="171716"/>
          </a:solidFill>
          <a:ln>
            <a:solidFill>
              <a:srgbClr val="F6D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ea typeface="+mn-lt"/>
                <a:cs typeface="+mn-lt"/>
              </a:rPr>
              <a:t>Organização de Documentos</a:t>
            </a:r>
            <a:endParaRPr lang="pt-BR" sz="1050" dirty="0">
              <a:solidFill>
                <a:srgbClr val="FFFFFF"/>
              </a:solidFill>
              <a:latin typeface="C6 Sans Display" panose="020B0503030508060203" pitchFamily="34" charset="77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A3138CA6-8E9D-4FDF-880F-AC11737D844A}"/>
              </a:ext>
            </a:extLst>
          </p:cNvPr>
          <p:cNvSpPr/>
          <p:nvPr/>
        </p:nvSpPr>
        <p:spPr>
          <a:xfrm>
            <a:off x="3481128" y="1841364"/>
            <a:ext cx="1357164" cy="493067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Cria</a:t>
            </a: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 pastas para cada usuário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Agrupa cada documento nas pastas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69CAB92-5DD9-43EF-9DDD-2AFA116A7049}"/>
              </a:ext>
            </a:extLst>
          </p:cNvPr>
          <p:cNvSpPr/>
          <p:nvPr/>
        </p:nvSpPr>
        <p:spPr>
          <a:xfrm>
            <a:off x="3542216" y="3111376"/>
            <a:ext cx="1211487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"São muitos funcionários, gostaria que isso fosse automático"</a:t>
            </a:r>
          </a:p>
        </p:txBody>
      </p:sp>
      <p:pic>
        <p:nvPicPr>
          <p:cNvPr id="47" name="Gráfico 6" descr="Contorno de rosto triste estrutura de tópicos">
            <a:extLst>
              <a:ext uri="{FF2B5EF4-FFF2-40B4-BE49-F238E27FC236}">
                <a16:creationId xmlns:a16="http://schemas.microsoft.com/office/drawing/2014/main" id="{4C24A06E-8C78-4C08-A0D9-881FAD3720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3238" y="2508091"/>
            <a:ext cx="342900" cy="342900"/>
          </a:xfrm>
          <a:prstGeom prst="rect">
            <a:avLst/>
          </a:prstGeom>
        </p:spPr>
      </p:pic>
      <p:sp>
        <p:nvSpPr>
          <p:cNvPr id="50" name="Seta: Pentágono 49">
            <a:extLst>
              <a:ext uri="{FF2B5EF4-FFF2-40B4-BE49-F238E27FC236}">
                <a16:creationId xmlns:a16="http://schemas.microsoft.com/office/drawing/2014/main" id="{6743DD6A-905D-4B43-BB65-862FC1BD1114}"/>
              </a:ext>
            </a:extLst>
          </p:cNvPr>
          <p:cNvSpPr/>
          <p:nvPr/>
        </p:nvSpPr>
        <p:spPr>
          <a:xfrm>
            <a:off x="5133788" y="1184658"/>
            <a:ext cx="1499554" cy="477261"/>
          </a:xfrm>
          <a:prstGeom prst="homePlate">
            <a:avLst/>
          </a:prstGeom>
          <a:solidFill>
            <a:srgbClr val="171716"/>
          </a:solidFill>
          <a:ln>
            <a:solidFill>
              <a:srgbClr val="F6D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</a:rPr>
              <a:t>Formulação e Envio</a:t>
            </a:r>
          </a:p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ea typeface="+mn-lt"/>
                <a:cs typeface="+mn-lt"/>
              </a:rPr>
              <a:t>De Contratos</a:t>
            </a:r>
            <a:endParaRPr lang="pt-BR" sz="1050" dirty="0">
              <a:latin typeface="C6 Sans Display" panose="020B0503030508060203" pitchFamily="34" charset="77"/>
              <a:ea typeface="+mn-lt"/>
              <a:cs typeface="+mn-lt"/>
            </a:endParaRPr>
          </a:p>
        </p:txBody>
      </p:sp>
      <p:sp>
        <p:nvSpPr>
          <p:cNvPr id="51" name="Retângulo 50">
            <a:extLst>
              <a:ext uri="{FF2B5EF4-FFF2-40B4-BE49-F238E27FC236}">
                <a16:creationId xmlns:a16="http://schemas.microsoft.com/office/drawing/2014/main" id="{5CA7DE78-076D-4C81-AF43-AB81BE237BEF}"/>
              </a:ext>
            </a:extLst>
          </p:cNvPr>
          <p:cNvSpPr/>
          <p:nvPr/>
        </p:nvSpPr>
        <p:spPr>
          <a:xfrm>
            <a:off x="5128829" y="1774565"/>
            <a:ext cx="1491635" cy="608483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Gera contrato pelo </a:t>
            </a:r>
            <a:r>
              <a:rPr lang="pt-BR" sz="750" dirty="0" err="1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DocuSign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Insere dados do funcionário no contrato</a:t>
            </a:r>
            <a:endParaRPr lang="pt-BR" sz="675" dirty="0">
              <a:latin typeface="C6 Sans Display" panose="020B0503030508060203" pitchFamily="34" charset="77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Libera para os recém contratados</a:t>
            </a:r>
          </a:p>
        </p:txBody>
      </p:sp>
      <p:pic>
        <p:nvPicPr>
          <p:cNvPr id="52" name="Gráfico 2" descr="Contorno de rosto com expressão neutra estrutura de tópicos">
            <a:extLst>
              <a:ext uri="{FF2B5EF4-FFF2-40B4-BE49-F238E27FC236}">
                <a16:creationId xmlns:a16="http://schemas.microsoft.com/office/drawing/2014/main" id="{11123326-6770-4620-99CD-A86E44EC8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9558" y="2507546"/>
            <a:ext cx="342900" cy="342900"/>
          </a:xfrm>
          <a:prstGeom prst="rect">
            <a:avLst/>
          </a:prstGeom>
        </p:spPr>
      </p:pic>
      <p:sp>
        <p:nvSpPr>
          <p:cNvPr id="54" name="Retângulo 53">
            <a:extLst>
              <a:ext uri="{FF2B5EF4-FFF2-40B4-BE49-F238E27FC236}">
                <a16:creationId xmlns:a16="http://schemas.microsoft.com/office/drawing/2014/main" id="{BDAAEA6F-0632-4172-A3DF-E48C29F9A1C2}"/>
              </a:ext>
            </a:extLst>
          </p:cNvPr>
          <p:cNvSpPr/>
          <p:nvPr/>
        </p:nvSpPr>
        <p:spPr>
          <a:xfrm>
            <a:off x="5206702" y="3153667"/>
            <a:ext cx="1350665" cy="262234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ctr"/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"Queria que isso não fosse feito por duas bases"</a:t>
            </a:r>
          </a:p>
        </p:txBody>
      </p:sp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687A5EAF-29E4-42A1-8AB7-E1F89011299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9369" r="-546" b="29098"/>
          <a:stretch/>
        </p:blipFill>
        <p:spPr>
          <a:xfrm>
            <a:off x="5603367" y="3819582"/>
            <a:ext cx="742969" cy="263767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1E5D528A-B099-4D27-807B-2EE09B37EC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6230" y="3809968"/>
            <a:ext cx="253603" cy="275034"/>
          </a:xfrm>
          <a:prstGeom prst="rect">
            <a:avLst/>
          </a:prstGeom>
        </p:spPr>
      </p:pic>
      <p:pic>
        <p:nvPicPr>
          <p:cNvPr id="57" name="Imagem 14">
            <a:extLst>
              <a:ext uri="{FF2B5EF4-FFF2-40B4-BE49-F238E27FC236}">
                <a16:creationId xmlns:a16="http://schemas.microsoft.com/office/drawing/2014/main" id="{720A0CB2-9F75-4237-B63D-A8D4098EFB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8387" y="3804765"/>
            <a:ext cx="253603" cy="275034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E0460315-EBCA-4C01-AFDE-F6F00DAC9E7C}"/>
              </a:ext>
            </a:extLst>
          </p:cNvPr>
          <p:cNvSpPr/>
          <p:nvPr/>
        </p:nvSpPr>
        <p:spPr>
          <a:xfrm>
            <a:off x="1451365" y="4273778"/>
            <a:ext cx="1493011" cy="611706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Unificar tudo num mesmo sistema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Deixar o escopo do sistema fechado o suficiente para que não haja engano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0F566B3-75A9-4A4F-8BCE-073516FC783F}"/>
              </a:ext>
            </a:extLst>
          </p:cNvPr>
          <p:cNvSpPr/>
          <p:nvPr/>
        </p:nvSpPr>
        <p:spPr>
          <a:xfrm>
            <a:off x="3484752" y="4385205"/>
            <a:ext cx="1271865" cy="265457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Sistema que organize todos os documentos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961B459A-A5C0-4707-9723-74502D4F2713}"/>
              </a:ext>
            </a:extLst>
          </p:cNvPr>
          <p:cNvSpPr/>
          <p:nvPr/>
        </p:nvSpPr>
        <p:spPr>
          <a:xfrm>
            <a:off x="7110280" y="4377603"/>
            <a:ext cx="936086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Sistema que armazene os dados do funcionário.</a:t>
            </a:r>
            <a:endParaRPr lang="pt-BR" sz="750" dirty="0">
              <a:solidFill>
                <a:srgbClr val="A8A08F"/>
              </a:solidFill>
              <a:latin typeface="C6 Sans Display" panose="020B0503030508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3668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1A7CF2E-5A6E-4222-87A2-F0B640BD65EE}"/>
              </a:ext>
            </a:extLst>
          </p:cNvPr>
          <p:cNvSpPr txBox="1"/>
          <p:nvPr/>
        </p:nvSpPr>
        <p:spPr>
          <a:xfrm>
            <a:off x="2344840" y="464238"/>
            <a:ext cx="4438285" cy="300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spAutoFit/>
          </a:bodyPr>
          <a:lstStyle/>
          <a:p>
            <a:pPr algn="ctr"/>
            <a:r>
              <a:rPr lang="pt-BR" sz="1600" b="1" dirty="0">
                <a:solidFill>
                  <a:schemeClr val="bg2"/>
                </a:solidFill>
                <a:latin typeface="C6 Sans Display" panose="020B0503030508060203" pitchFamily="34" charset="77"/>
              </a:rPr>
              <a:t>RECÉM CONTRATADO</a:t>
            </a:r>
            <a:endParaRPr lang="pt-BR" sz="1600" dirty="0">
              <a:solidFill>
                <a:schemeClr val="bg2"/>
              </a:solidFill>
              <a:latin typeface="C6 Sans Display" panose="020B0503030508060203" pitchFamily="34" charset="77"/>
            </a:endParaRPr>
          </a:p>
        </p:txBody>
      </p:sp>
      <p:sp>
        <p:nvSpPr>
          <p:cNvPr id="46" name="Seta: Pentágono 45">
            <a:extLst>
              <a:ext uri="{FF2B5EF4-FFF2-40B4-BE49-F238E27FC236}">
                <a16:creationId xmlns:a16="http://schemas.microsoft.com/office/drawing/2014/main" id="{3FC320D1-F936-4E5B-BDAB-27630672AE43}"/>
              </a:ext>
            </a:extLst>
          </p:cNvPr>
          <p:cNvSpPr/>
          <p:nvPr/>
        </p:nvSpPr>
        <p:spPr>
          <a:xfrm>
            <a:off x="1367210" y="1173060"/>
            <a:ext cx="1494943" cy="491232"/>
          </a:xfrm>
          <a:prstGeom prst="homePlate">
            <a:avLst/>
          </a:prstGeom>
          <a:solidFill>
            <a:srgbClr val="171716"/>
          </a:solidFill>
          <a:ln>
            <a:solidFill>
              <a:srgbClr val="F6D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900" dirty="0">
                <a:solidFill>
                  <a:srgbClr val="FFFFFF"/>
                </a:solidFill>
                <a:latin typeface="C6 Sans Display" panose="020B0503030508060203" pitchFamily="34" charset="77"/>
              </a:rPr>
              <a:t>Envio de</a:t>
            </a:r>
            <a:endParaRPr lang="pt-BR" sz="90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  <a:p>
            <a:pPr algn="ctr"/>
            <a:r>
              <a:rPr lang="pt-BR" sz="900" dirty="0">
                <a:solidFill>
                  <a:srgbClr val="FFFFFF"/>
                </a:solidFill>
                <a:latin typeface="C6 Sans Display" panose="020B0503030508060203" pitchFamily="34" charset="77"/>
              </a:rPr>
              <a:t>dados cadastrais</a:t>
            </a:r>
            <a:endParaRPr lang="pt-BR" sz="90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48" name="Seta: Pentágono 47">
            <a:extLst>
              <a:ext uri="{FF2B5EF4-FFF2-40B4-BE49-F238E27FC236}">
                <a16:creationId xmlns:a16="http://schemas.microsoft.com/office/drawing/2014/main" id="{DE562E07-E75B-4EF9-BF1A-1CF63355F9F2}"/>
              </a:ext>
            </a:extLst>
          </p:cNvPr>
          <p:cNvSpPr/>
          <p:nvPr/>
        </p:nvSpPr>
        <p:spPr>
          <a:xfrm>
            <a:off x="3074184" y="1194816"/>
            <a:ext cx="1499554" cy="477261"/>
          </a:xfrm>
          <a:prstGeom prst="homePlate">
            <a:avLst/>
          </a:prstGeom>
          <a:solidFill>
            <a:srgbClr val="171716"/>
          </a:solidFill>
          <a:ln>
            <a:solidFill>
              <a:srgbClr val="F6D8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Envio de</a:t>
            </a:r>
            <a:endParaRPr lang="pt-BR" sz="675" dirty="0">
              <a:latin typeface="C6 Sans Display" panose="020B0503030508060203" pitchFamily="34" charset="77"/>
            </a:endParaRPr>
          </a:p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Contrato</a:t>
            </a:r>
            <a:endParaRPr lang="pt-BR" sz="675" dirty="0">
              <a:latin typeface="C6 Sans Display" panose="020B0503030508060203" pitchFamily="34" charset="77"/>
            </a:endParaRPr>
          </a:p>
        </p:txBody>
      </p:sp>
      <p:cxnSp>
        <p:nvCxnSpPr>
          <p:cNvPr id="49" name="Conector reto 48">
            <a:extLst>
              <a:ext uri="{FF2B5EF4-FFF2-40B4-BE49-F238E27FC236}">
                <a16:creationId xmlns:a16="http://schemas.microsoft.com/office/drawing/2014/main" id="{14F64E5F-384A-4AA4-9057-2FDE9106A60D}"/>
              </a:ext>
            </a:extLst>
          </p:cNvPr>
          <p:cNvCxnSpPr/>
          <p:nvPr/>
        </p:nvCxnSpPr>
        <p:spPr>
          <a:xfrm>
            <a:off x="223669" y="1760951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A1BCBC0B-5BD1-4E2F-80A0-724664E5179D}"/>
              </a:ext>
            </a:extLst>
          </p:cNvPr>
          <p:cNvSpPr/>
          <p:nvPr/>
        </p:nvSpPr>
        <p:spPr>
          <a:xfrm>
            <a:off x="278776" y="1907329"/>
            <a:ext cx="1088502" cy="334707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Faz</a:t>
            </a:r>
          </a:p>
          <a:p>
            <a:r>
              <a:rPr lang="pt-BR" sz="900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(ações do usuário) </a:t>
            </a: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2AE41178-32B6-4B0C-845B-12E7E77AE3DF}"/>
              </a:ext>
            </a:extLst>
          </p:cNvPr>
          <p:cNvSpPr/>
          <p:nvPr/>
        </p:nvSpPr>
        <p:spPr>
          <a:xfrm>
            <a:off x="255910" y="2572342"/>
            <a:ext cx="1150674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Sente</a:t>
            </a:r>
          </a:p>
          <a:p>
            <a:r>
              <a:rPr lang="pt-BR" sz="900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(dores do usuário) </a:t>
            </a:r>
          </a:p>
        </p:txBody>
      </p:sp>
      <p:sp>
        <p:nvSpPr>
          <p:cNvPr id="59" name="Retângulo 58">
            <a:extLst>
              <a:ext uri="{FF2B5EF4-FFF2-40B4-BE49-F238E27FC236}">
                <a16:creationId xmlns:a16="http://schemas.microsoft.com/office/drawing/2014/main" id="{3B06B76D-50D1-443A-B380-1D43A0B96B06}"/>
              </a:ext>
            </a:extLst>
          </p:cNvPr>
          <p:cNvSpPr/>
          <p:nvPr/>
        </p:nvSpPr>
        <p:spPr>
          <a:xfrm>
            <a:off x="257508" y="3163947"/>
            <a:ext cx="759157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Pensa</a:t>
            </a:r>
          </a:p>
          <a:p>
            <a:r>
              <a:rPr lang="pt-BR" sz="900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(usuário) </a:t>
            </a:r>
            <a:endParaRPr lang="pt-BR" sz="975" b="1" dirty="0">
              <a:solidFill>
                <a:schemeClr val="bg2">
                  <a:lumMod val="90000"/>
                </a:schemeClr>
              </a:solidFill>
              <a:latin typeface="C6 Sans Display" panose="020B0503030508060203" pitchFamily="34" charset="77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2411F01B-C0F6-4130-9DE3-2FC2B7FCECFE}"/>
              </a:ext>
            </a:extLst>
          </p:cNvPr>
          <p:cNvSpPr/>
          <p:nvPr/>
        </p:nvSpPr>
        <p:spPr>
          <a:xfrm>
            <a:off x="256381" y="3774902"/>
            <a:ext cx="1197732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Canal</a:t>
            </a:r>
          </a:p>
          <a:p>
            <a:r>
              <a:rPr lang="pt-BR" sz="900" b="1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(ponto de contato) </a:t>
            </a: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39C29B34-080E-4D68-B8BC-BDDAA3D688F3}"/>
              </a:ext>
            </a:extLst>
          </p:cNvPr>
          <p:cNvSpPr/>
          <p:nvPr/>
        </p:nvSpPr>
        <p:spPr>
          <a:xfrm>
            <a:off x="256666" y="4334944"/>
            <a:ext cx="959800" cy="323165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75" b="1" dirty="0">
                <a:solidFill>
                  <a:srgbClr val="F6D858"/>
                </a:solidFill>
                <a:latin typeface="C6 Sans Display" panose="020B0503030508060203" pitchFamily="34" charset="77"/>
              </a:rPr>
              <a:t>Proposta</a:t>
            </a:r>
          </a:p>
          <a:p>
            <a:r>
              <a:rPr lang="pt-BR" sz="900" b="1" dirty="0">
                <a:solidFill>
                  <a:schemeClr val="bg2">
                    <a:lumMod val="90000"/>
                  </a:schemeClr>
                </a:solidFill>
                <a:latin typeface="C6 Sans Display" panose="020B0503030508060203" pitchFamily="34" charset="77"/>
              </a:rPr>
              <a:t>(mudanças) </a:t>
            </a:r>
          </a:p>
        </p:txBody>
      </p:sp>
      <p:sp>
        <p:nvSpPr>
          <p:cNvPr id="63" name="Retângulo 62">
            <a:extLst>
              <a:ext uri="{FF2B5EF4-FFF2-40B4-BE49-F238E27FC236}">
                <a16:creationId xmlns:a16="http://schemas.microsoft.com/office/drawing/2014/main" id="{E686A181-CD0A-4565-989B-5E20B28B339C}"/>
              </a:ext>
            </a:extLst>
          </p:cNvPr>
          <p:cNvSpPr/>
          <p:nvPr/>
        </p:nvSpPr>
        <p:spPr>
          <a:xfrm>
            <a:off x="1451365" y="4273778"/>
            <a:ext cx="1493011" cy="611706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Unificar tudo num mesmo sistema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Deixar o escopo do sistema fechado o suficiente para que não haja engano</a:t>
            </a:r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5BD25A47-E644-4EDD-917A-2D91A46C355C}"/>
              </a:ext>
            </a:extLst>
          </p:cNvPr>
          <p:cNvSpPr/>
          <p:nvPr/>
        </p:nvSpPr>
        <p:spPr>
          <a:xfrm>
            <a:off x="1581618" y="1898161"/>
            <a:ext cx="1101717" cy="262234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</a:rPr>
              <a:t>Envia documentos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  <a:cs typeface="Calibri"/>
              </a:rPr>
              <a:t>Preenche formulários</a:t>
            </a:r>
          </a:p>
        </p:txBody>
      </p:sp>
      <p:pic>
        <p:nvPicPr>
          <p:cNvPr id="69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9DC0234-DE8E-4DCF-80AE-07B0F6DAC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59" y="3881356"/>
            <a:ext cx="596348" cy="141167"/>
          </a:xfrm>
          <a:prstGeom prst="rect">
            <a:avLst/>
          </a:prstGeom>
        </p:spPr>
      </p:pic>
      <p:sp>
        <p:nvSpPr>
          <p:cNvPr id="71" name="Retângulo 70">
            <a:extLst>
              <a:ext uri="{FF2B5EF4-FFF2-40B4-BE49-F238E27FC236}">
                <a16:creationId xmlns:a16="http://schemas.microsoft.com/office/drawing/2014/main" id="{5DDE9128-5C4E-424D-9340-2DF7ECC6416F}"/>
              </a:ext>
            </a:extLst>
          </p:cNvPr>
          <p:cNvSpPr/>
          <p:nvPr/>
        </p:nvSpPr>
        <p:spPr>
          <a:xfrm>
            <a:off x="1515798" y="3121481"/>
            <a:ext cx="1281090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</a:rPr>
              <a:t>"</a:t>
            </a:r>
            <a:r>
              <a:rPr lang="pt-BR" sz="750" dirty="0" err="1">
                <a:solidFill>
                  <a:schemeClr val="bg2"/>
                </a:solidFill>
                <a:latin typeface="C6 Sans Display" panose="020B0503030508060203" pitchFamily="34" charset="77"/>
              </a:rPr>
              <a:t>Eita</a:t>
            </a:r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</a:rPr>
              <a:t>... quantos documentos. Vou precisar conferir umas mil vezes"</a:t>
            </a:r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D06680E9-DC0D-4623-AFE9-02AB75EA4A80}"/>
              </a:ext>
            </a:extLst>
          </p:cNvPr>
          <p:cNvSpPr/>
          <p:nvPr/>
        </p:nvSpPr>
        <p:spPr>
          <a:xfrm>
            <a:off x="3289858" y="3167644"/>
            <a:ext cx="953099" cy="262234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</a:rPr>
              <a:t>"Por que não pode ser tudo online?"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B01D084B-198E-46EB-ACF5-9A07F74BE596}"/>
              </a:ext>
            </a:extLst>
          </p:cNvPr>
          <p:cNvSpPr/>
          <p:nvPr/>
        </p:nvSpPr>
        <p:spPr>
          <a:xfrm>
            <a:off x="3027379" y="1829887"/>
            <a:ext cx="1591574" cy="493067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</a:rPr>
              <a:t>Pega o contrato no banco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  <a:cs typeface="Calibri"/>
              </a:rPr>
              <a:t>Leva o contrato até a faculdade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chemeClr val="bg2"/>
                </a:solidFill>
                <a:latin typeface="C6 Sans Display" panose="020B0503030508060203" pitchFamily="34" charset="77"/>
                <a:cs typeface="Calibri"/>
              </a:rPr>
              <a:t>Envia o contrato por e-mail/WhatsApp/no banco</a:t>
            </a:r>
          </a:p>
        </p:txBody>
      </p:sp>
      <p:sp>
        <p:nvSpPr>
          <p:cNvPr id="82" name="Retângulo 81">
            <a:extLst>
              <a:ext uri="{FF2B5EF4-FFF2-40B4-BE49-F238E27FC236}">
                <a16:creationId xmlns:a16="http://schemas.microsoft.com/office/drawing/2014/main" id="{4213C73B-D856-4953-AE15-628D81C968B4}"/>
              </a:ext>
            </a:extLst>
          </p:cNvPr>
          <p:cNvSpPr/>
          <p:nvPr/>
        </p:nvSpPr>
        <p:spPr>
          <a:xfrm>
            <a:off x="3217557" y="4385205"/>
            <a:ext cx="1271865" cy="380873"/>
          </a:xfrm>
          <a:prstGeom prst="rect">
            <a:avLst/>
          </a:prstGeom>
        </p:spPr>
        <p:txBody>
          <a:bodyPr wrap="square" lIns="34290" tIns="17145" rIns="34290" bIns="17145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Sistema que proporcione a assinatura eletrônica de contrato</a:t>
            </a: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A54E440B-25A1-4A2F-965E-B9B5D985B280}"/>
              </a:ext>
            </a:extLst>
          </p:cNvPr>
          <p:cNvCxnSpPr>
            <a:cxnSpLocks/>
          </p:cNvCxnSpPr>
          <p:nvPr/>
        </p:nvCxnSpPr>
        <p:spPr>
          <a:xfrm>
            <a:off x="1366335" y="1761713"/>
            <a:ext cx="5074" cy="2966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to 83">
            <a:extLst>
              <a:ext uri="{FF2B5EF4-FFF2-40B4-BE49-F238E27FC236}">
                <a16:creationId xmlns:a16="http://schemas.microsoft.com/office/drawing/2014/main" id="{3E36FBDF-17B6-419C-AB51-892B11C1BD25}"/>
              </a:ext>
            </a:extLst>
          </p:cNvPr>
          <p:cNvCxnSpPr>
            <a:cxnSpLocks/>
          </p:cNvCxnSpPr>
          <p:nvPr/>
        </p:nvCxnSpPr>
        <p:spPr>
          <a:xfrm>
            <a:off x="223720" y="2418552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BC07E4C0-5E22-4AFA-8491-AFBBBBB86A3F}"/>
              </a:ext>
            </a:extLst>
          </p:cNvPr>
          <p:cNvCxnSpPr>
            <a:cxnSpLocks/>
          </p:cNvCxnSpPr>
          <p:nvPr/>
        </p:nvCxnSpPr>
        <p:spPr>
          <a:xfrm>
            <a:off x="223771" y="3003023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4041A7A-C07F-4551-8FDF-4777E736860D}"/>
              </a:ext>
            </a:extLst>
          </p:cNvPr>
          <p:cNvCxnSpPr>
            <a:cxnSpLocks/>
          </p:cNvCxnSpPr>
          <p:nvPr/>
        </p:nvCxnSpPr>
        <p:spPr>
          <a:xfrm>
            <a:off x="231940" y="3644879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FD3C39DB-0CC6-471B-92AE-94A518CB81ED}"/>
              </a:ext>
            </a:extLst>
          </p:cNvPr>
          <p:cNvCxnSpPr>
            <a:cxnSpLocks/>
          </p:cNvCxnSpPr>
          <p:nvPr/>
        </p:nvCxnSpPr>
        <p:spPr>
          <a:xfrm>
            <a:off x="231991" y="4242526"/>
            <a:ext cx="8692593" cy="4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2" descr="Contorno de rosto com expressão neutra estrutura de tópicos">
            <a:extLst>
              <a:ext uri="{FF2B5EF4-FFF2-40B4-BE49-F238E27FC236}">
                <a16:creationId xmlns:a16="http://schemas.microsoft.com/office/drawing/2014/main" id="{CA3DB87E-D962-4493-9FE0-4FDC7C683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56401" y="2561625"/>
            <a:ext cx="342900" cy="342900"/>
          </a:xfrm>
          <a:prstGeom prst="rect">
            <a:avLst/>
          </a:prstGeom>
        </p:spPr>
      </p:pic>
      <p:pic>
        <p:nvPicPr>
          <p:cNvPr id="88" name="Gráfico 2" descr="Contorno de rosto com expressão neutra estrutura de tópicos">
            <a:extLst>
              <a:ext uri="{FF2B5EF4-FFF2-40B4-BE49-F238E27FC236}">
                <a16:creationId xmlns:a16="http://schemas.microsoft.com/office/drawing/2014/main" id="{DA4D0CB0-37CA-4EE5-B28A-F5000C38C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0295" y="2563046"/>
            <a:ext cx="342900" cy="342900"/>
          </a:xfrm>
          <a:prstGeom prst="rect">
            <a:avLst/>
          </a:prstGeom>
        </p:spPr>
      </p:pic>
      <p:pic>
        <p:nvPicPr>
          <p:cNvPr id="3" name="Gráfico 4" descr="Envelope estrutura de tópicos">
            <a:extLst>
              <a:ext uri="{FF2B5EF4-FFF2-40B4-BE49-F238E27FC236}">
                <a16:creationId xmlns:a16="http://schemas.microsoft.com/office/drawing/2014/main" id="{1916CC17-D65B-4DA5-9C5D-C8AE0ADF7B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39612" y="3771239"/>
            <a:ext cx="342900" cy="342900"/>
          </a:xfrm>
          <a:prstGeom prst="rect">
            <a:avLst/>
          </a:prstGeom>
        </p:spPr>
      </p:pic>
      <p:pic>
        <p:nvPicPr>
          <p:cNvPr id="52" name="Gráfico 4" descr="Envelope estrutura de tópicos">
            <a:extLst>
              <a:ext uri="{FF2B5EF4-FFF2-40B4-BE49-F238E27FC236}">
                <a16:creationId xmlns:a16="http://schemas.microsoft.com/office/drawing/2014/main" id="{4F53BF9E-D41D-40CB-B928-C703E01F77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89852" y="3783753"/>
            <a:ext cx="342900" cy="342900"/>
          </a:xfrm>
          <a:prstGeom prst="rect">
            <a:avLst/>
          </a:prstGeom>
        </p:spPr>
      </p:pic>
      <p:pic>
        <p:nvPicPr>
          <p:cNvPr id="8" name="Gráfico 8" descr="Rota (dois pinos em um caminho) estrutura de tópicos">
            <a:extLst>
              <a:ext uri="{FF2B5EF4-FFF2-40B4-BE49-F238E27FC236}">
                <a16:creationId xmlns:a16="http://schemas.microsoft.com/office/drawing/2014/main" id="{D98B6456-0604-4886-A4F7-FAAE82CE2E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91066" y="3783595"/>
            <a:ext cx="342900" cy="342900"/>
          </a:xfrm>
          <a:prstGeom prst="rect">
            <a:avLst/>
          </a:prstGeom>
        </p:spPr>
      </p:pic>
      <p:sp>
        <p:nvSpPr>
          <p:cNvPr id="61" name="Seta: Pentágono 60">
            <a:extLst>
              <a:ext uri="{FF2B5EF4-FFF2-40B4-BE49-F238E27FC236}">
                <a16:creationId xmlns:a16="http://schemas.microsoft.com/office/drawing/2014/main" id="{433BA243-10FD-45B7-BD8A-56369B8CEF93}"/>
              </a:ext>
            </a:extLst>
          </p:cNvPr>
          <p:cNvSpPr/>
          <p:nvPr/>
        </p:nvSpPr>
        <p:spPr>
          <a:xfrm>
            <a:off x="6161212" y="1189575"/>
            <a:ext cx="1477785" cy="476171"/>
          </a:xfrm>
          <a:prstGeom prst="homePlate">
            <a:avLst/>
          </a:prstGeom>
          <a:solidFill>
            <a:srgbClr val="17171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099" tIns="15549" rIns="31099" bIns="15549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9pPr>
          </a:lstStyle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Envio de dados para o plano de saúde</a:t>
            </a:r>
            <a:endParaRPr lang="en-US" sz="10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40D7A103-C109-48F1-913E-E1B7E1F46759}"/>
              </a:ext>
            </a:extLst>
          </p:cNvPr>
          <p:cNvSpPr/>
          <p:nvPr/>
        </p:nvSpPr>
        <p:spPr>
          <a:xfrm>
            <a:off x="6245695" y="1840059"/>
            <a:ext cx="1130233" cy="262234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Preenche formulário de dados pessoais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65" name="Retângulo 64">
            <a:extLst>
              <a:ext uri="{FF2B5EF4-FFF2-40B4-BE49-F238E27FC236}">
                <a16:creationId xmlns:a16="http://schemas.microsoft.com/office/drawing/2014/main" id="{D6DDF2B1-CDCC-4983-A466-7090B9342EA3}"/>
              </a:ext>
            </a:extLst>
          </p:cNvPr>
          <p:cNvSpPr/>
          <p:nvPr/>
        </p:nvSpPr>
        <p:spPr>
          <a:xfrm>
            <a:off x="6110215" y="3137798"/>
            <a:ext cx="1350665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ctr"/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"Outro formulário? Mas eu já enviei essas informações anteriormente..."</a:t>
            </a:r>
          </a:p>
        </p:txBody>
      </p:sp>
      <p:sp>
        <p:nvSpPr>
          <p:cNvPr id="70" name="Seta: Pentágono 69">
            <a:extLst>
              <a:ext uri="{FF2B5EF4-FFF2-40B4-BE49-F238E27FC236}">
                <a16:creationId xmlns:a16="http://schemas.microsoft.com/office/drawing/2014/main" id="{7C806032-0D83-4A54-9A3D-5630EBDC9F68}"/>
              </a:ext>
            </a:extLst>
          </p:cNvPr>
          <p:cNvSpPr/>
          <p:nvPr/>
        </p:nvSpPr>
        <p:spPr>
          <a:xfrm>
            <a:off x="4759840" y="1182121"/>
            <a:ext cx="1293911" cy="486110"/>
          </a:xfrm>
          <a:prstGeom prst="homePlate">
            <a:avLst/>
          </a:prstGeom>
          <a:solidFill>
            <a:srgbClr val="17171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90" tIns="17145" rIns="34290" bIns="17145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9pPr>
          </a:lstStyle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Apresentando-se</a:t>
            </a:r>
            <a:endParaRPr lang="pt-BR" sz="750" dirty="0">
              <a:latin typeface="C6 Sans Display" panose="020B0503030508060203" pitchFamily="34" charset="77"/>
            </a:endParaRPr>
          </a:p>
          <a:p>
            <a:pPr algn="ctr"/>
            <a:r>
              <a:rPr lang="pt-BR" sz="10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ao banco</a:t>
            </a:r>
            <a:endParaRPr lang="pt-BR" sz="750" dirty="0">
              <a:latin typeface="C6 Sans Display" panose="020B0503030508060203" pitchFamily="34" charset="77"/>
            </a:endParaRP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4539BF97-9460-4DF0-B20A-4F2847E2C8F8}"/>
              </a:ext>
            </a:extLst>
          </p:cNvPr>
          <p:cNvSpPr/>
          <p:nvPr/>
        </p:nvSpPr>
        <p:spPr>
          <a:xfrm>
            <a:off x="4758903" y="1886631"/>
            <a:ext cx="1172474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Escreve um pouco sobre si</a:t>
            </a: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Envia foto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8F46F620-B88A-4162-9A91-8ECF40E1A932}"/>
              </a:ext>
            </a:extLst>
          </p:cNvPr>
          <p:cNvSpPr/>
          <p:nvPr/>
        </p:nvSpPr>
        <p:spPr>
          <a:xfrm>
            <a:off x="6342095" y="4388736"/>
            <a:ext cx="936086" cy="377650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Sistema que armazene os dados do funcionário.</a:t>
            </a:r>
            <a:endParaRPr lang="pt-BR" sz="750" dirty="0">
              <a:solidFill>
                <a:srgbClr val="A8A08F"/>
              </a:solidFill>
              <a:latin typeface="C6 Sans Display" panose="020B0503030508060203" pitchFamily="34" charset="77"/>
            </a:endParaRPr>
          </a:p>
        </p:txBody>
      </p:sp>
      <p:sp>
        <p:nvSpPr>
          <p:cNvPr id="81" name="Seta: Pentágono 80">
            <a:extLst>
              <a:ext uri="{FF2B5EF4-FFF2-40B4-BE49-F238E27FC236}">
                <a16:creationId xmlns:a16="http://schemas.microsoft.com/office/drawing/2014/main" id="{32EBC297-0139-4817-B3AD-C82D31255E6D}"/>
              </a:ext>
            </a:extLst>
          </p:cNvPr>
          <p:cNvSpPr/>
          <p:nvPr/>
        </p:nvSpPr>
        <p:spPr>
          <a:xfrm>
            <a:off x="7774079" y="1179651"/>
            <a:ext cx="1119977" cy="481140"/>
          </a:xfrm>
          <a:prstGeom prst="homePlate">
            <a:avLst/>
          </a:prstGeom>
          <a:solidFill>
            <a:srgbClr val="17171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099" tIns="15549" rIns="31099" bIns="15549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9pPr>
          </a:lstStyle>
          <a:p>
            <a:pPr algn="ctr"/>
            <a:r>
              <a:rPr lang="pt-BR" sz="1050" dirty="0" err="1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Onboarding</a:t>
            </a:r>
            <a:endParaRPr lang="pt-BR" sz="10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83" name="Retângulo 82">
            <a:extLst>
              <a:ext uri="{FF2B5EF4-FFF2-40B4-BE49-F238E27FC236}">
                <a16:creationId xmlns:a16="http://schemas.microsoft.com/office/drawing/2014/main" id="{E7C4678B-982A-4591-9062-D9B403555254}"/>
              </a:ext>
            </a:extLst>
          </p:cNvPr>
          <p:cNvSpPr/>
          <p:nvPr/>
        </p:nvSpPr>
        <p:spPr>
          <a:xfrm>
            <a:off x="7764557" y="1829511"/>
            <a:ext cx="1174959" cy="493067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Participa de reunião de </a:t>
            </a:r>
            <a:r>
              <a:rPr lang="pt-BR" sz="750" dirty="0" err="1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Onboarding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  <a:cs typeface="Calibri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Recebe acessos</a:t>
            </a:r>
            <a:endParaRPr lang="pt-BR" sz="750" dirty="0">
              <a:solidFill>
                <a:srgbClr val="FFFFFF"/>
              </a:solidFill>
              <a:latin typeface="C6 Sans Display" panose="020B0503030508060203" pitchFamily="34" charset="77"/>
            </a:endParaRPr>
          </a:p>
          <a:p>
            <a:pPr marL="116443" indent="-116443">
              <a:buFont typeface="Arial" panose="020B0604020202020204" pitchFamily="34" charset="0"/>
              <a:buChar char="•"/>
            </a:pPr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rPr>
              <a:t>Configura máquina</a:t>
            </a:r>
          </a:p>
        </p:txBody>
      </p:sp>
      <p:sp>
        <p:nvSpPr>
          <p:cNvPr id="90" name="Retângulo 89">
            <a:extLst>
              <a:ext uri="{FF2B5EF4-FFF2-40B4-BE49-F238E27FC236}">
                <a16:creationId xmlns:a16="http://schemas.microsoft.com/office/drawing/2014/main" id="{E50DA082-4139-465A-BD37-1014545F593B}"/>
              </a:ext>
            </a:extLst>
          </p:cNvPr>
          <p:cNvSpPr/>
          <p:nvPr/>
        </p:nvSpPr>
        <p:spPr>
          <a:xfrm>
            <a:off x="7744441" y="3083305"/>
            <a:ext cx="1176730" cy="550775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rgbClr val="505149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algn="ctr"/>
            <a:r>
              <a:rPr lang="pt-BR" sz="675" dirty="0">
                <a:solidFill>
                  <a:srgbClr val="FFFFFF"/>
                </a:solidFill>
                <a:latin typeface="C6 Sans Display" panose="020B0503030508060203" pitchFamily="34" charset="77"/>
              </a:rPr>
              <a:t>"Adorei saber sobre a empresa, mas o excesso de informações e a configuração de máquina tornou cansativo"</a:t>
            </a:r>
          </a:p>
        </p:txBody>
      </p:sp>
      <p:pic>
        <p:nvPicPr>
          <p:cNvPr id="11" name="Gráfico 11" descr="Contorno de rosto sorridente estrutura de tópicos">
            <a:extLst>
              <a:ext uri="{FF2B5EF4-FFF2-40B4-BE49-F238E27FC236}">
                <a16:creationId xmlns:a16="http://schemas.microsoft.com/office/drawing/2014/main" id="{45B3393C-597B-4983-B451-D34A566F39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71776" y="2559660"/>
            <a:ext cx="342900" cy="342900"/>
          </a:xfrm>
          <a:prstGeom prst="rect">
            <a:avLst/>
          </a:prstGeom>
        </p:spPr>
      </p:pic>
      <p:sp>
        <p:nvSpPr>
          <p:cNvPr id="92" name="Retângulo 91">
            <a:extLst>
              <a:ext uri="{FF2B5EF4-FFF2-40B4-BE49-F238E27FC236}">
                <a16:creationId xmlns:a16="http://schemas.microsoft.com/office/drawing/2014/main" id="{A8ECE16D-8AE0-4A09-BCF6-133C0B23B65E}"/>
              </a:ext>
            </a:extLst>
          </p:cNvPr>
          <p:cNvSpPr/>
          <p:nvPr/>
        </p:nvSpPr>
        <p:spPr>
          <a:xfrm>
            <a:off x="4883479" y="3167629"/>
            <a:ext cx="923282" cy="262234"/>
          </a:xfrm>
          <a:prstGeom prst="rect">
            <a:avLst/>
          </a:prstGeom>
        </p:spPr>
        <p:txBody>
          <a:bodyPr wrap="square" lIns="31099" tIns="15549" rIns="31099" bIns="15549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50" dirty="0">
                <a:solidFill>
                  <a:srgbClr val="FFFFFF"/>
                </a:solidFill>
                <a:latin typeface="C6 Sans Display" panose="020B0503030508060203" pitchFamily="34" charset="77"/>
              </a:rPr>
              <a:t>"Legal, já me sinto parte da empresa!"</a:t>
            </a:r>
          </a:p>
        </p:txBody>
      </p:sp>
      <p:pic>
        <p:nvPicPr>
          <p:cNvPr id="93" name="Gráfico 4" descr="Envelope estrutura de tópicos">
            <a:extLst>
              <a:ext uri="{FF2B5EF4-FFF2-40B4-BE49-F238E27FC236}">
                <a16:creationId xmlns:a16="http://schemas.microsoft.com/office/drawing/2014/main" id="{0AEE019C-0FAA-402C-A083-A7C476931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71933" y="3803573"/>
            <a:ext cx="342900" cy="3429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049CBFE-F9B0-4C80-9737-3F59966DB4E7}"/>
              </a:ext>
            </a:extLst>
          </p:cNvPr>
          <p:cNvSpPr/>
          <p:nvPr/>
        </p:nvSpPr>
        <p:spPr>
          <a:xfrm>
            <a:off x="8553513" y="182018"/>
            <a:ext cx="430213" cy="57150"/>
          </a:xfrm>
          <a:prstGeom prst="rect">
            <a:avLst/>
          </a:prstGeom>
          <a:solidFill>
            <a:srgbClr val="17171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 fontScale="25000" lnSpcReduction="20000"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</a:endParaRPr>
          </a:p>
        </p:txBody>
      </p:sp>
      <p:pic>
        <p:nvPicPr>
          <p:cNvPr id="6" name="Gráfico 6" descr="Contorno de rosto triste estrutura de tópicos">
            <a:extLst>
              <a:ext uri="{FF2B5EF4-FFF2-40B4-BE49-F238E27FC236}">
                <a16:creationId xmlns:a16="http://schemas.microsoft.com/office/drawing/2014/main" id="{648AEA7D-A379-4AC0-87EE-D0BCF892F1E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8874" y="2559661"/>
            <a:ext cx="342900" cy="342900"/>
          </a:xfrm>
          <a:prstGeom prst="rect">
            <a:avLst/>
          </a:prstGeom>
        </p:spPr>
      </p:pic>
      <p:pic>
        <p:nvPicPr>
          <p:cNvPr id="51" name="Gráfico 2" descr="Contorno de rosto com expressão neutra estrutura de tópicos">
            <a:extLst>
              <a:ext uri="{FF2B5EF4-FFF2-40B4-BE49-F238E27FC236}">
                <a16:creationId xmlns:a16="http://schemas.microsoft.com/office/drawing/2014/main" id="{9C38013D-1361-4075-A807-EA2ABC99E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64105" y="2563204"/>
            <a:ext cx="342900" cy="342900"/>
          </a:xfrm>
          <a:prstGeom prst="rect">
            <a:avLst/>
          </a:prstGeom>
        </p:spPr>
      </p:pic>
      <p:pic>
        <p:nvPicPr>
          <p:cNvPr id="7" name="Gráfico 12" descr="Laptop estrutura de tópicos">
            <a:extLst>
              <a:ext uri="{FF2B5EF4-FFF2-40B4-BE49-F238E27FC236}">
                <a16:creationId xmlns:a16="http://schemas.microsoft.com/office/drawing/2014/main" id="{81ADC519-3B93-4606-8B22-89AF081518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990826" y="3659414"/>
            <a:ext cx="611256" cy="596348"/>
          </a:xfrm>
          <a:prstGeom prst="rect">
            <a:avLst/>
          </a:prstGeom>
        </p:spPr>
      </p:pic>
      <p:pic>
        <p:nvPicPr>
          <p:cNvPr id="14" name="Gráfico 14" descr="Sem fio estrutura de tópicos">
            <a:extLst>
              <a:ext uri="{FF2B5EF4-FFF2-40B4-BE49-F238E27FC236}">
                <a16:creationId xmlns:a16="http://schemas.microsoft.com/office/drawing/2014/main" id="{7C7E6234-BC6E-4405-BBD2-506F062830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07235" y="3674582"/>
            <a:ext cx="163996" cy="173935"/>
          </a:xfrm>
          <a:prstGeom prst="rect">
            <a:avLst/>
          </a:prstGeom>
        </p:spPr>
      </p:pic>
      <p:pic>
        <p:nvPicPr>
          <p:cNvPr id="15" name="Imagem 15">
            <a:extLst>
              <a:ext uri="{FF2B5EF4-FFF2-40B4-BE49-F238E27FC236}">
                <a16:creationId xmlns:a16="http://schemas.microsoft.com/office/drawing/2014/main" id="{B2A44DED-0196-4DFB-BBB9-5B7F9FEDD60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1878" r="63768" b="1384"/>
          <a:stretch/>
        </p:blipFill>
        <p:spPr>
          <a:xfrm>
            <a:off x="8193946" y="3847855"/>
            <a:ext cx="203753" cy="161096"/>
          </a:xfrm>
          <a:prstGeom prst="rect">
            <a:avLst/>
          </a:prstGeom>
        </p:spPr>
      </p:pic>
      <p:pic>
        <p:nvPicPr>
          <p:cNvPr id="13" name="Imagem 15" descr="Ícone&#10;&#10;Descrição gerada automaticamente">
            <a:extLst>
              <a:ext uri="{FF2B5EF4-FFF2-40B4-BE49-F238E27FC236}">
                <a16:creationId xmlns:a16="http://schemas.microsoft.com/office/drawing/2014/main" id="{24721794-3477-4990-BABE-4830436EAA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8031" y="3811660"/>
            <a:ext cx="266700" cy="277906"/>
          </a:xfrm>
          <a:prstGeom prst="rect">
            <a:avLst/>
          </a:prstGeom>
        </p:spPr>
      </p:pic>
      <p:pic>
        <p:nvPicPr>
          <p:cNvPr id="16" name="Imagem 16" descr="Ícone&#10;&#10;Descrição gerada automaticamente">
            <a:extLst>
              <a:ext uri="{FF2B5EF4-FFF2-40B4-BE49-F238E27FC236}">
                <a16:creationId xmlns:a16="http://schemas.microsoft.com/office/drawing/2014/main" id="{0E2FD0D6-8869-4714-B509-833442B5736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27686" y="3800418"/>
            <a:ext cx="249892" cy="272303"/>
          </a:xfrm>
          <a:prstGeom prst="rect">
            <a:avLst/>
          </a:prstGeom>
        </p:spPr>
      </p:pic>
      <p:pic>
        <p:nvPicPr>
          <p:cNvPr id="54" name="Imagem 16" descr="Ícone&#10;&#10;Descrição gerada automaticamente">
            <a:extLst>
              <a:ext uri="{FF2B5EF4-FFF2-40B4-BE49-F238E27FC236}">
                <a16:creationId xmlns:a16="http://schemas.microsoft.com/office/drawing/2014/main" id="{A9424B43-FC58-4ABA-AE61-ED65882660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07608" y="3806348"/>
            <a:ext cx="249892" cy="27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1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SOLUÇÃO PROPOSTA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PROCESSOS 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32526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ta em U 19">
            <a:extLst>
              <a:ext uri="{FF2B5EF4-FFF2-40B4-BE49-F238E27FC236}">
                <a16:creationId xmlns:a16="http://schemas.microsoft.com/office/drawing/2014/main" id="{3E3EA8DE-69F2-A444-9288-02FA897B4375}"/>
              </a:ext>
            </a:extLst>
          </p:cNvPr>
          <p:cNvSpPr/>
          <p:nvPr/>
        </p:nvSpPr>
        <p:spPr>
          <a:xfrm>
            <a:off x="2840412" y="1155601"/>
            <a:ext cx="3706554" cy="971550"/>
          </a:xfrm>
          <a:prstGeom prst="uturnArrow">
            <a:avLst>
              <a:gd name="adj1" fmla="val 10294"/>
              <a:gd name="adj2" fmla="val 25000"/>
              <a:gd name="adj3" fmla="val 35784"/>
              <a:gd name="adj4" fmla="val 0"/>
              <a:gd name="adj5" fmla="val 100000"/>
            </a:avLst>
          </a:prstGeom>
          <a:solidFill>
            <a:srgbClr val="FCD81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  <a:sym typeface="Montserrat Regular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D5C24DB-26E9-DD4B-BB59-5FD378722A5D}"/>
              </a:ext>
            </a:extLst>
          </p:cNvPr>
          <p:cNvGrpSpPr/>
          <p:nvPr/>
        </p:nvGrpSpPr>
        <p:grpSpPr>
          <a:xfrm>
            <a:off x="5371540" y="2142722"/>
            <a:ext cx="1862289" cy="1382030"/>
            <a:chOff x="3298785" y="4183856"/>
            <a:chExt cx="4966101" cy="3685413"/>
          </a:xfrm>
        </p:grpSpPr>
        <p:pic>
          <p:nvPicPr>
            <p:cNvPr id="22" name="Gráfico 21" descr="Ciclo com pessoas com preenchimento sólido">
              <a:extLst>
                <a:ext uri="{FF2B5EF4-FFF2-40B4-BE49-F238E27FC236}">
                  <a16:creationId xmlns:a16="http://schemas.microsoft.com/office/drawing/2014/main" id="{3A0A56B8-B4A8-5B41-9C04-BF666B58A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05433" y="4183856"/>
              <a:ext cx="3352801" cy="3352800"/>
            </a:xfrm>
            <a:prstGeom prst="rect">
              <a:avLst/>
            </a:prstGeom>
          </p:spPr>
        </p:pic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3C9C501E-3566-FA45-A47A-88CF0391B9AB}"/>
                </a:ext>
              </a:extLst>
            </p:cNvPr>
            <p:cNvSpPr txBox="1"/>
            <p:nvPr/>
          </p:nvSpPr>
          <p:spPr>
            <a:xfrm>
              <a:off x="3298785" y="7232557"/>
              <a:ext cx="4966101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789" tIns="26789" rIns="26789" bIns="26789" numCol="1" spcCol="38100" rtlCol="0" anchor="ctr">
              <a:spAutoFit/>
            </a:bodyPr>
            <a:lstStyle/>
            <a:p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DEPARTAMENTO PESSOAL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E78ACEE-6EA2-A647-B03C-E5DAE51063EE}"/>
              </a:ext>
            </a:extLst>
          </p:cNvPr>
          <p:cNvGrpSpPr/>
          <p:nvPr/>
        </p:nvGrpSpPr>
        <p:grpSpPr>
          <a:xfrm>
            <a:off x="2040313" y="2242246"/>
            <a:ext cx="1602602" cy="1189316"/>
            <a:chOff x="6938690" y="4468512"/>
            <a:chExt cx="4273604" cy="3171510"/>
          </a:xfrm>
        </p:grpSpPr>
        <p:pic>
          <p:nvPicPr>
            <p:cNvPr id="25" name="Gráfico 24" descr="Usuário com preenchimento sólido">
              <a:extLst>
                <a:ext uri="{FF2B5EF4-FFF2-40B4-BE49-F238E27FC236}">
                  <a16:creationId xmlns:a16="http://schemas.microsoft.com/office/drawing/2014/main" id="{24A2A4CC-9A0E-5F4D-9C9D-82F3154F9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76887" y="4468512"/>
              <a:ext cx="2590800" cy="2590800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475C89BB-B478-E44C-ACB8-CF4ABEF8C544}"/>
                </a:ext>
              </a:extLst>
            </p:cNvPr>
            <p:cNvSpPr txBox="1"/>
            <p:nvPr/>
          </p:nvSpPr>
          <p:spPr>
            <a:xfrm>
              <a:off x="6938690" y="7003310"/>
              <a:ext cx="4273604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789" tIns="26789" rIns="26789" bIns="26789" numCol="1" spcCol="38100" rtlCol="0" anchor="ctr">
              <a:spAutoFit/>
            </a:bodyPr>
            <a:lstStyle/>
            <a:p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RECÉM-CONTRATADO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23DB6573-A02C-4F48-8C80-27BB09984F81}"/>
              </a:ext>
            </a:extLst>
          </p:cNvPr>
          <p:cNvGrpSpPr/>
          <p:nvPr/>
        </p:nvGrpSpPr>
        <p:grpSpPr>
          <a:xfrm>
            <a:off x="3433023" y="266339"/>
            <a:ext cx="2233721" cy="850214"/>
            <a:chOff x="12366875" y="4739909"/>
            <a:chExt cx="6042078" cy="2279390"/>
          </a:xfrm>
        </p:grpSpPr>
        <p:pic>
          <p:nvPicPr>
            <p:cNvPr id="28" name="Gráfico 27" descr="Documento com preenchimento sólido">
              <a:extLst>
                <a:ext uri="{FF2B5EF4-FFF2-40B4-BE49-F238E27FC236}">
                  <a16:creationId xmlns:a16="http://schemas.microsoft.com/office/drawing/2014/main" id="{F4376461-0600-DF40-A04E-B75419AC4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467268" y="4739909"/>
              <a:ext cx="1530113" cy="1530115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3EAF1527-F189-EB4A-B7FB-6DB2C5008FEB}"/>
                </a:ext>
              </a:extLst>
            </p:cNvPr>
            <p:cNvSpPr txBox="1"/>
            <p:nvPr/>
          </p:nvSpPr>
          <p:spPr>
            <a:xfrm>
              <a:off x="12366875" y="6358444"/>
              <a:ext cx="6042078" cy="6608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789" tIns="26789" rIns="26789" bIns="26789" numCol="1" spcCol="38100" rtlCol="0" anchor="ctr">
              <a:spAutoFit/>
            </a:bodyPr>
            <a:lstStyle/>
            <a:p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DOCUMENTOS/FORMULÁRIOS</a:t>
              </a:r>
            </a:p>
          </p:txBody>
        </p:sp>
      </p:grpSp>
      <p:sp>
        <p:nvSpPr>
          <p:cNvPr id="30" name="Seta em U 29">
            <a:extLst>
              <a:ext uri="{FF2B5EF4-FFF2-40B4-BE49-F238E27FC236}">
                <a16:creationId xmlns:a16="http://schemas.microsoft.com/office/drawing/2014/main" id="{FF59A274-D4B2-634F-908D-3A58675C44EF}"/>
              </a:ext>
            </a:extLst>
          </p:cNvPr>
          <p:cNvSpPr/>
          <p:nvPr/>
        </p:nvSpPr>
        <p:spPr>
          <a:xfrm rot="10800000">
            <a:off x="2660688" y="3617941"/>
            <a:ext cx="3706554" cy="742242"/>
          </a:xfrm>
          <a:prstGeom prst="uturnArrow">
            <a:avLst>
              <a:gd name="adj1" fmla="val 10294"/>
              <a:gd name="adj2" fmla="val 25000"/>
              <a:gd name="adj3" fmla="val 30882"/>
              <a:gd name="adj4" fmla="val 0"/>
              <a:gd name="adj5" fmla="val 100000"/>
            </a:avLst>
          </a:prstGeom>
          <a:solidFill>
            <a:srgbClr val="FCD81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31" name="Rosca 30">
            <a:extLst>
              <a:ext uri="{FF2B5EF4-FFF2-40B4-BE49-F238E27FC236}">
                <a16:creationId xmlns:a16="http://schemas.microsoft.com/office/drawing/2014/main" id="{DCCFDB5E-218F-4C47-B589-F2B8C07D9D8D}"/>
              </a:ext>
            </a:extLst>
          </p:cNvPr>
          <p:cNvSpPr/>
          <p:nvPr/>
        </p:nvSpPr>
        <p:spPr>
          <a:xfrm>
            <a:off x="3819714" y="1941995"/>
            <a:ext cx="1677519" cy="1677519"/>
          </a:xfrm>
          <a:prstGeom prst="donut">
            <a:avLst>
              <a:gd name="adj" fmla="val 5837"/>
            </a:avLst>
          </a:prstGeom>
          <a:solidFill>
            <a:srgbClr val="FFFFFE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  <a:sym typeface="Montserrat Regular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18964B6-DEA3-F84B-A4B5-DBD62A547272}"/>
              </a:ext>
            </a:extLst>
          </p:cNvPr>
          <p:cNvSpPr txBox="1"/>
          <p:nvPr/>
        </p:nvSpPr>
        <p:spPr>
          <a:xfrm>
            <a:off x="4063059" y="2563267"/>
            <a:ext cx="1273987" cy="4349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pt-BR" sz="2475" dirty="0">
                <a:solidFill>
                  <a:schemeClr val="bg2"/>
                </a:solidFill>
                <a:latin typeface="C6 Sans Display" panose="020B0503030508060203" pitchFamily="34" charset="77"/>
              </a:rPr>
              <a:t>SISTEMA</a:t>
            </a:r>
            <a:endParaRPr lang="pt-BR" dirty="0">
              <a:solidFill>
                <a:schemeClr val="bg2"/>
              </a:solidFill>
              <a:latin typeface="C6 Sans Display" panose="020B0503030508060203" pitchFamily="34" charset="77"/>
            </a:endParaRPr>
          </a:p>
        </p:txBody>
      </p:sp>
      <p:pic>
        <p:nvPicPr>
          <p:cNvPr id="33" name="Gráfico 32" descr="Marca de seleção com preenchimento sólido">
            <a:extLst>
              <a:ext uri="{FF2B5EF4-FFF2-40B4-BE49-F238E27FC236}">
                <a16:creationId xmlns:a16="http://schemas.microsoft.com/office/drawing/2014/main" id="{A0AD4AA6-F104-A94C-8AEC-BBF993A8AF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6384" y="4453373"/>
            <a:ext cx="458858" cy="458858"/>
          </a:xfrm>
          <a:prstGeom prst="rect">
            <a:avLst/>
          </a:prstGeom>
        </p:spPr>
      </p:pic>
      <p:pic>
        <p:nvPicPr>
          <p:cNvPr id="34" name="Gráfico 33" descr="Fechar com preenchimento sólido">
            <a:extLst>
              <a:ext uri="{FF2B5EF4-FFF2-40B4-BE49-F238E27FC236}">
                <a16:creationId xmlns:a16="http://schemas.microsoft.com/office/drawing/2014/main" id="{89FD8766-6AC6-9D42-8E5B-4FE281982E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47989" y="4453373"/>
            <a:ext cx="458858" cy="4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25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1E87594-217A-714E-9248-1E08F10E179D}"/>
              </a:ext>
            </a:extLst>
          </p:cNvPr>
          <p:cNvSpPr txBox="1"/>
          <p:nvPr/>
        </p:nvSpPr>
        <p:spPr>
          <a:xfrm>
            <a:off x="2555819" y="680209"/>
            <a:ext cx="4032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spc="50" dirty="0">
                <a:solidFill>
                  <a:srgbClr val="F4F4F4"/>
                </a:solidFill>
                <a:latin typeface="C6 Sans Display Light" panose="020B0303030508060203" pitchFamily="34" charset="77"/>
              </a:rPr>
              <a:t>SISTEMA DP</a:t>
            </a:r>
            <a:b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</a:br>
            <a: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  <a:t>Benefícios</a:t>
            </a:r>
          </a:p>
        </p:txBody>
      </p:sp>
      <p:grpSp>
        <p:nvGrpSpPr>
          <p:cNvPr id="30" name="Group 1">
            <a:extLst>
              <a:ext uri="{FF2B5EF4-FFF2-40B4-BE49-F238E27FC236}">
                <a16:creationId xmlns:a16="http://schemas.microsoft.com/office/drawing/2014/main" id="{2541D3D1-7DFC-5F40-AC82-93CC0347BF4D}"/>
              </a:ext>
            </a:extLst>
          </p:cNvPr>
          <p:cNvGrpSpPr/>
          <p:nvPr/>
        </p:nvGrpSpPr>
        <p:grpSpPr>
          <a:xfrm>
            <a:off x="2786363" y="2110581"/>
            <a:ext cx="923925" cy="1180086"/>
            <a:chOff x="7420487" y="5626098"/>
            <a:chExt cx="2463800" cy="3146897"/>
          </a:xfrm>
        </p:grpSpPr>
        <p:pic>
          <p:nvPicPr>
            <p:cNvPr id="31" name="Gráfico 30" descr="Controlador de jogo estrutura de tópicos">
              <a:extLst>
                <a:ext uri="{FF2B5EF4-FFF2-40B4-BE49-F238E27FC236}">
                  <a16:creationId xmlns:a16="http://schemas.microsoft.com/office/drawing/2014/main" id="{7BB666DA-EFED-7545-B97B-82D5BE608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20487" y="5626098"/>
              <a:ext cx="2463800" cy="2463801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3E858B09-206A-FE43-8A54-20AA92D1E8B3}"/>
                </a:ext>
              </a:extLst>
            </p:cNvPr>
            <p:cNvSpPr txBox="1"/>
            <p:nvPr/>
          </p:nvSpPr>
          <p:spPr>
            <a:xfrm>
              <a:off x="7539367" y="8136283"/>
              <a:ext cx="2226037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789" tIns="26789" rIns="26789" bIns="26789" numCol="1" spcCol="38100" rtlCol="0" anchor="ctr">
              <a:spAutoFit/>
            </a:bodyPr>
            <a:lstStyle/>
            <a:p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CONTROLE</a:t>
              </a:r>
            </a:p>
          </p:txBody>
        </p:sp>
      </p:grpSp>
      <p:grpSp>
        <p:nvGrpSpPr>
          <p:cNvPr id="33" name="Group 5">
            <a:extLst>
              <a:ext uri="{FF2B5EF4-FFF2-40B4-BE49-F238E27FC236}">
                <a16:creationId xmlns:a16="http://schemas.microsoft.com/office/drawing/2014/main" id="{87087F21-F91E-CF47-9763-EC867680086B}"/>
              </a:ext>
            </a:extLst>
          </p:cNvPr>
          <p:cNvGrpSpPr/>
          <p:nvPr/>
        </p:nvGrpSpPr>
        <p:grpSpPr>
          <a:xfrm>
            <a:off x="4110037" y="2110581"/>
            <a:ext cx="923925" cy="1193579"/>
            <a:chOff x="10960100" y="5626100"/>
            <a:chExt cx="2463800" cy="3182878"/>
          </a:xfrm>
        </p:grpSpPr>
        <p:pic>
          <p:nvPicPr>
            <p:cNvPr id="34" name="Gráfico 33" descr="Avançar Rápido estrutura de tópicos">
              <a:extLst>
                <a:ext uri="{FF2B5EF4-FFF2-40B4-BE49-F238E27FC236}">
                  <a16:creationId xmlns:a16="http://schemas.microsoft.com/office/drawing/2014/main" id="{19155F75-64E6-7449-82AD-424C04DF0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60100" y="5626100"/>
              <a:ext cx="2463800" cy="2463800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FFFDCE0-E10E-C74D-A52A-88CC3515522E}"/>
                </a:ext>
              </a:extLst>
            </p:cNvPr>
            <p:cNvSpPr txBox="1"/>
            <p:nvPr/>
          </p:nvSpPr>
          <p:spPr>
            <a:xfrm>
              <a:off x="11231801" y="8172266"/>
              <a:ext cx="1700251" cy="6367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789" tIns="26789" rIns="26789" bIns="26789" numCol="1" spcCol="38100" rtlCol="0" anchor="ctr">
              <a:spAutoFit/>
            </a:bodyPr>
            <a:lstStyle/>
            <a:p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RAPIDEZ</a:t>
              </a:r>
            </a:p>
          </p:txBody>
        </p:sp>
      </p:grpSp>
      <p:grpSp>
        <p:nvGrpSpPr>
          <p:cNvPr id="36" name="Group 7">
            <a:extLst>
              <a:ext uri="{FF2B5EF4-FFF2-40B4-BE49-F238E27FC236}">
                <a16:creationId xmlns:a16="http://schemas.microsoft.com/office/drawing/2014/main" id="{D7043046-42AB-7D44-81C2-3F447A5E707D}"/>
              </a:ext>
            </a:extLst>
          </p:cNvPr>
          <p:cNvGrpSpPr/>
          <p:nvPr/>
        </p:nvGrpSpPr>
        <p:grpSpPr>
          <a:xfrm>
            <a:off x="5655634" y="2098219"/>
            <a:ext cx="932547" cy="1400820"/>
            <a:chOff x="15465851" y="5593133"/>
            <a:chExt cx="2486793" cy="3735520"/>
          </a:xfrm>
        </p:grpSpPr>
        <p:pic>
          <p:nvPicPr>
            <p:cNvPr id="37" name="Gráfico 36" descr="Gráfico de pizza estrutura de tópicos">
              <a:extLst>
                <a:ext uri="{FF2B5EF4-FFF2-40B4-BE49-F238E27FC236}">
                  <a16:creationId xmlns:a16="http://schemas.microsoft.com/office/drawing/2014/main" id="{E35ED194-3EA0-9745-B395-1EA5659C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477346" y="5593133"/>
              <a:ext cx="2463800" cy="2463800"/>
            </a:xfrm>
            <a:prstGeom prst="rect">
              <a:avLst/>
            </a:prstGeom>
          </p:spPr>
        </p:pic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8F5517A0-40A1-8E41-9EF9-079E4831526E}"/>
                </a:ext>
              </a:extLst>
            </p:cNvPr>
            <p:cNvSpPr txBox="1"/>
            <p:nvPr/>
          </p:nvSpPr>
          <p:spPr>
            <a:xfrm>
              <a:off x="15465851" y="8199498"/>
              <a:ext cx="2486793" cy="11291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26789" tIns="26789" rIns="26789" bIns="26789" numCol="1" spcCol="38100" rtlCol="0" anchor="ctr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GRÁFICOS</a:t>
              </a:r>
            </a:p>
            <a:p>
              <a:pPr algn="ctr"/>
              <a:r>
                <a:rPr lang="pt-BR" sz="1200" dirty="0">
                  <a:solidFill>
                    <a:schemeClr val="bg2"/>
                  </a:solidFill>
                  <a:latin typeface="C6 Sans Display" panose="020B0503030508060203" pitchFamily="34" charset="77"/>
                </a:rPr>
                <a:t>RELATÓRIOS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8308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MÉTRICAS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IMPLEMENTAÇÃO E OBJETIVOS</a:t>
            </a:r>
          </a:p>
        </p:txBody>
      </p:sp>
    </p:spTree>
    <p:extLst>
      <p:ext uri="{BB962C8B-B14F-4D97-AF65-F5344CB8AC3E}">
        <p14:creationId xmlns:p14="http://schemas.microsoft.com/office/powerpoint/2010/main" val="3230567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16B10B5-5722-40FB-91B3-8ECC90047704}"/>
              </a:ext>
            </a:extLst>
          </p:cNvPr>
          <p:cNvSpPr/>
          <p:nvPr/>
        </p:nvSpPr>
        <p:spPr>
          <a:xfrm>
            <a:off x="8553513" y="182018"/>
            <a:ext cx="430213" cy="57150"/>
          </a:xfrm>
          <a:prstGeom prst="rect">
            <a:avLst/>
          </a:prstGeom>
          <a:solidFill>
            <a:srgbClr val="17171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 fontScale="25000" lnSpcReduction="20000"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B8E445-AEAD-4405-90CB-2BBD4758C079}"/>
              </a:ext>
            </a:extLst>
          </p:cNvPr>
          <p:cNvSpPr/>
          <p:nvPr/>
        </p:nvSpPr>
        <p:spPr>
          <a:xfrm>
            <a:off x="129037" y="4921415"/>
            <a:ext cx="533400" cy="57150"/>
          </a:xfrm>
          <a:prstGeom prst="rect">
            <a:avLst/>
          </a:prstGeom>
          <a:solidFill>
            <a:srgbClr val="17171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 fontScale="25000" lnSpcReduction="20000"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8A055A-A530-479E-B98B-B67AC9B42C6D}"/>
              </a:ext>
            </a:extLst>
          </p:cNvPr>
          <p:cNvSpPr/>
          <p:nvPr/>
        </p:nvSpPr>
        <p:spPr>
          <a:xfrm>
            <a:off x="1005569" y="3486937"/>
            <a:ext cx="3390899" cy="1132914"/>
          </a:xfrm>
          <a:prstGeom prst="roundRect">
            <a:avLst/>
          </a:prstGeom>
          <a:solidFill>
            <a:srgbClr val="171716"/>
          </a:solidFill>
          <a:ln w="12700" cap="flat">
            <a:solidFill>
              <a:srgbClr val="FFC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/>
          </a:bodyPr>
          <a:lstStyle/>
          <a:p>
            <a:pPr algn="ctr"/>
            <a:r>
              <a:rPr lang="pt-BR" sz="1500" dirty="0">
                <a:solidFill>
                  <a:srgbClr val="FFFFFF"/>
                </a:solidFill>
                <a:latin typeface="C6 Sans Display" panose="020B0503030508060203" pitchFamily="34" charset="77"/>
                <a:ea typeface="Montserrat Regular"/>
                <a:cs typeface="Montserrat Regular"/>
              </a:rPr>
              <a:t>Tempo de envio por Documento</a:t>
            </a:r>
          </a:p>
        </p:txBody>
      </p:sp>
      <p:pic>
        <p:nvPicPr>
          <p:cNvPr id="36" name="Gráfico 36" descr="Seta para Baixo estrutura de tópicos">
            <a:extLst>
              <a:ext uri="{FF2B5EF4-FFF2-40B4-BE49-F238E27FC236}">
                <a16:creationId xmlns:a16="http://schemas.microsoft.com/office/drawing/2014/main" id="{3C2E64CD-068F-42C1-B732-FB2921C91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481" y="2801886"/>
            <a:ext cx="567018" cy="567018"/>
          </a:xfrm>
          <a:prstGeom prst="rect">
            <a:avLst/>
          </a:prstGeom>
        </p:spPr>
      </p:pic>
      <p:grpSp>
        <p:nvGrpSpPr>
          <p:cNvPr id="56" name="Agrupar 55">
            <a:extLst>
              <a:ext uri="{FF2B5EF4-FFF2-40B4-BE49-F238E27FC236}">
                <a16:creationId xmlns:a16="http://schemas.microsoft.com/office/drawing/2014/main" id="{ADE57F18-7B19-4AD1-B499-25C62523AAE0}"/>
              </a:ext>
            </a:extLst>
          </p:cNvPr>
          <p:cNvGrpSpPr/>
          <p:nvPr/>
        </p:nvGrpSpPr>
        <p:grpSpPr>
          <a:xfrm>
            <a:off x="1005240" y="492165"/>
            <a:ext cx="3390900" cy="2191871"/>
            <a:chOff x="2413444" y="1399386"/>
            <a:chExt cx="9042399" cy="5844989"/>
          </a:xfrm>
        </p:grpSpPr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F7482E1C-713B-4F55-ACE5-64782A56D16F}"/>
                </a:ext>
              </a:extLst>
            </p:cNvPr>
            <p:cNvSpPr/>
            <p:nvPr/>
          </p:nvSpPr>
          <p:spPr>
            <a:xfrm>
              <a:off x="2413444" y="1399386"/>
              <a:ext cx="9042399" cy="5844989"/>
            </a:xfrm>
            <a:prstGeom prst="roundRect">
              <a:avLst/>
            </a:prstGeom>
            <a:solidFill>
              <a:srgbClr val="171716"/>
            </a:solidFill>
            <a:ln w="12700" cap="flat">
              <a:solidFill>
                <a:schemeClr val="bg2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/>
            </a:bodyPr>
            <a:lstStyle/>
            <a:p>
              <a:pPr algn="ctr">
                <a:spcBef>
                  <a:spcPts val="2213"/>
                </a:spcBef>
              </a:pPr>
              <a:endParaRPr lang="pt-BR" sz="1200">
                <a:solidFill>
                  <a:srgbClr val="50514E"/>
                </a:solidFill>
                <a:latin typeface="C6 Sans Display" panose="020B0503030508060203" pitchFamily="34" charset="77"/>
                <a:ea typeface="Montserrat Regular"/>
                <a:cs typeface="Montserrat Regular"/>
                <a:sym typeface="Montserrat Regular"/>
              </a:endParaRPr>
            </a:p>
          </p:txBody>
        </p:sp>
        <p:pic>
          <p:nvPicPr>
            <p:cNvPr id="12" name="Gráfico 11" descr="Folhinha estrutura de tópicos">
              <a:extLst>
                <a:ext uri="{FF2B5EF4-FFF2-40B4-BE49-F238E27FC236}">
                  <a16:creationId xmlns:a16="http://schemas.microsoft.com/office/drawing/2014/main" id="{9317DB64-7614-4DAE-875E-8C1A3B757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07450" y="2082118"/>
              <a:ext cx="3304988" cy="327510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084B25CD-4C9F-470F-BD22-992AB0359871}"/>
                </a:ext>
              </a:extLst>
            </p:cNvPr>
            <p:cNvSpPr/>
            <p:nvPr/>
          </p:nvSpPr>
          <p:spPr>
            <a:xfrm>
              <a:off x="7501693" y="5169123"/>
              <a:ext cx="2916515" cy="115345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 lnSpcReduction="10000"/>
            </a:bodyPr>
            <a:lstStyle/>
            <a:p>
              <a:pPr algn="ctr"/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  <a:ea typeface="Montserrat Regular"/>
                  <a:cs typeface="Montserrat Regular"/>
                </a:rPr>
                <a:t> Recebimento do doc.</a:t>
              </a:r>
            </a:p>
          </p:txBody>
        </p:sp>
        <p:pic>
          <p:nvPicPr>
            <p:cNvPr id="11" name="Gráfico 11" descr="Folhinha estrutura de tópicos">
              <a:extLst>
                <a:ext uri="{FF2B5EF4-FFF2-40B4-BE49-F238E27FC236}">
                  <a16:creationId xmlns:a16="http://schemas.microsoft.com/office/drawing/2014/main" id="{AFB8E5F8-103F-4E9F-8E05-29F04E439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94426" y="2086678"/>
              <a:ext cx="3304989" cy="3260164"/>
            </a:xfrm>
            <a:prstGeom prst="rect">
              <a:avLst/>
            </a:prstGeom>
          </p:spPr>
        </p:pic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0DF69E25-C02F-4D23-98E6-DCD630312D2A}"/>
                </a:ext>
              </a:extLst>
            </p:cNvPr>
            <p:cNvSpPr/>
            <p:nvPr/>
          </p:nvSpPr>
          <p:spPr>
            <a:xfrm>
              <a:off x="3405676" y="4961691"/>
              <a:ext cx="2677457" cy="1422400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/>
            </a:bodyPr>
            <a:lstStyle/>
            <a:p>
              <a:pPr algn="ctr"/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  <a:ea typeface="Montserrat Regular"/>
                  <a:cs typeface="Montserrat Regular"/>
                </a:rPr>
                <a:t> Solicitação do doc.</a:t>
              </a:r>
            </a:p>
          </p:txBody>
        </p:sp>
        <p:pic>
          <p:nvPicPr>
            <p:cNvPr id="40" name="Gráfico 40" descr="Ponto de exclamação estrutura de tópicos">
              <a:extLst>
                <a:ext uri="{FF2B5EF4-FFF2-40B4-BE49-F238E27FC236}">
                  <a16:creationId xmlns:a16="http://schemas.microsoft.com/office/drawing/2014/main" id="{064670A3-A4CE-45E4-B5B3-E33CEE0CD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89207" y="3535877"/>
              <a:ext cx="1093694" cy="1138517"/>
            </a:xfrm>
            <a:prstGeom prst="rect">
              <a:avLst/>
            </a:prstGeom>
          </p:spPr>
        </p:pic>
        <p:pic>
          <p:nvPicPr>
            <p:cNvPr id="44" name="Gráfico 21" descr="Baixar com preenchimento sólido">
              <a:extLst>
                <a:ext uri="{FF2B5EF4-FFF2-40B4-BE49-F238E27FC236}">
                  <a16:creationId xmlns:a16="http://schemas.microsoft.com/office/drawing/2014/main" id="{8BC3C447-1C4A-422B-B300-303B9FFB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93711" y="3326060"/>
              <a:ext cx="1332752" cy="1347694"/>
            </a:xfrm>
            <a:prstGeom prst="rect">
              <a:avLst/>
            </a:prstGeom>
          </p:spPr>
        </p:pic>
        <p:sp>
          <p:nvSpPr>
            <p:cNvPr id="52" name="CaixaDeTexto 51">
              <a:extLst>
                <a:ext uri="{FF2B5EF4-FFF2-40B4-BE49-F238E27FC236}">
                  <a16:creationId xmlns:a16="http://schemas.microsoft.com/office/drawing/2014/main" id="{0A71FE65-5B2E-4D55-B9A2-4E2FAD89E8D3}"/>
                </a:ext>
              </a:extLst>
            </p:cNvPr>
            <p:cNvSpPr txBox="1"/>
            <p:nvPr/>
          </p:nvSpPr>
          <p:spPr>
            <a:xfrm>
              <a:off x="6287366" y="3548319"/>
              <a:ext cx="1039907" cy="759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pt-BR" sz="1500" dirty="0" err="1">
                  <a:solidFill>
                    <a:srgbClr val="FFFFFF"/>
                  </a:solidFill>
                  <a:latin typeface="C6 Sans Display" panose="020B0503030508060203" pitchFamily="34" charset="77"/>
                </a:rPr>
                <a:t>vs</a:t>
              </a:r>
              <a:endParaRPr lang="pt-BR" sz="1500" dirty="0">
                <a:solidFill>
                  <a:srgbClr val="FFFFFF"/>
                </a:solidFill>
                <a:latin typeface="C6 Sans Display" panose="020B0503030508060203" pitchFamily="34" charset="77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9A59383-64EC-4539-B78B-93AC11847321}"/>
              </a:ext>
            </a:extLst>
          </p:cNvPr>
          <p:cNvGrpSpPr/>
          <p:nvPr/>
        </p:nvGrpSpPr>
        <p:grpSpPr>
          <a:xfrm>
            <a:off x="5323685" y="1227169"/>
            <a:ext cx="2842727" cy="1054462"/>
            <a:chOff x="14196492" y="3270333"/>
            <a:chExt cx="7580606" cy="2811897"/>
          </a:xfrm>
        </p:grpSpPr>
        <p:sp>
          <p:nvSpPr>
            <p:cNvPr id="49" name="TextBox 3">
              <a:extLst>
                <a:ext uri="{FF2B5EF4-FFF2-40B4-BE49-F238E27FC236}">
                  <a16:creationId xmlns:a16="http://schemas.microsoft.com/office/drawing/2014/main" id="{32D7A35A-2F20-4886-9967-B6E465BBD3FF}"/>
                </a:ext>
              </a:extLst>
            </p:cNvPr>
            <p:cNvSpPr txBox="1"/>
            <p:nvPr/>
          </p:nvSpPr>
          <p:spPr>
            <a:xfrm>
              <a:off x="14196492" y="3270333"/>
              <a:ext cx="5218838" cy="584776"/>
            </a:xfrm>
            <a:prstGeom prst="rect">
              <a:avLst/>
            </a:prstGeom>
            <a:noFill/>
          </p:spPr>
          <p:txBody>
            <a:bodyPr rot="0" spcFirstLastPara="0" vert="horz" wrap="square" lIns="34290" tIns="17145" rIns="34290" bIns="17145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QUESTIONAMENTOS</a:t>
              </a:r>
              <a:endParaRPr lang="pt-BR" sz="120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endParaRP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D318352E-1F77-4685-8B73-31A629AB4943}"/>
                </a:ext>
              </a:extLst>
            </p:cNvPr>
            <p:cNvSpPr txBox="1"/>
            <p:nvPr/>
          </p:nvSpPr>
          <p:spPr>
            <a:xfrm>
              <a:off x="14297545" y="3968191"/>
              <a:ext cx="7479553" cy="211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O que demora mais? Porque?</a:t>
              </a:r>
            </a:p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É um documento essencial?</a:t>
              </a:r>
            </a:p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Fator de travamento para contratação?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762C0C5-D2C2-4CC6-B796-69329BFD88FA}"/>
              </a:ext>
            </a:extLst>
          </p:cNvPr>
          <p:cNvGrpSpPr/>
          <p:nvPr/>
        </p:nvGrpSpPr>
        <p:grpSpPr>
          <a:xfrm>
            <a:off x="5312915" y="3014398"/>
            <a:ext cx="2988839" cy="684255"/>
            <a:chOff x="14167773" y="8036276"/>
            <a:chExt cx="7970236" cy="1824679"/>
          </a:xfrm>
        </p:grpSpPr>
        <p:sp>
          <p:nvSpPr>
            <p:cNvPr id="54" name="TextBox 3">
              <a:extLst>
                <a:ext uri="{FF2B5EF4-FFF2-40B4-BE49-F238E27FC236}">
                  <a16:creationId xmlns:a16="http://schemas.microsoft.com/office/drawing/2014/main" id="{61B03786-4678-45EF-826B-8C44B0E9E2B8}"/>
                </a:ext>
              </a:extLst>
            </p:cNvPr>
            <p:cNvSpPr txBox="1"/>
            <p:nvPr/>
          </p:nvSpPr>
          <p:spPr>
            <a:xfrm>
              <a:off x="14167773" y="8036276"/>
              <a:ext cx="7489895" cy="584776"/>
            </a:xfrm>
            <a:prstGeom prst="rect">
              <a:avLst/>
            </a:prstGeom>
            <a:noFill/>
          </p:spPr>
          <p:txBody>
            <a:bodyPr rot="0" spcFirstLastPara="0" vert="horz" wrap="square" lIns="34290" tIns="17145" rIns="34290" bIns="17145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POSSÍVEIS ATITUDES</a:t>
              </a:r>
              <a:endParaRPr lang="pt-BR" sz="1200" dirty="0">
                <a:latin typeface="C6 Sans Display" panose="020B0503030508060203" pitchFamily="34" charset="77"/>
              </a:endParaRP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888FB3FF-9891-4CB9-91FF-95210D9EAF01}"/>
                </a:ext>
              </a:extLst>
            </p:cNvPr>
            <p:cNvSpPr txBox="1"/>
            <p:nvPr/>
          </p:nvSpPr>
          <p:spPr>
            <a:xfrm>
              <a:off x="14167773" y="8731801"/>
              <a:ext cx="7970236" cy="112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Priorizar  documentos essenciais</a:t>
              </a:r>
            </a:p>
            <a:p>
              <a:pPr marL="171450" indent="-171450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Priorizar  documentos mais demorados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13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5CC267B-4650-4C9F-85B5-BFE3E534AF69}"/>
              </a:ext>
            </a:extLst>
          </p:cNvPr>
          <p:cNvSpPr/>
          <p:nvPr/>
        </p:nvSpPr>
        <p:spPr>
          <a:xfrm>
            <a:off x="1021620" y="3509262"/>
            <a:ext cx="1608959" cy="1198490"/>
          </a:xfrm>
          <a:prstGeom prst="roundRect">
            <a:avLst/>
          </a:prstGeom>
          <a:solidFill>
            <a:srgbClr val="171716"/>
          </a:solidFill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4290" tIns="17145" rIns="34290" bIns="17145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9pPr>
          </a:lstStyle>
          <a:p>
            <a:pPr algn="ctr"/>
            <a:r>
              <a:rPr lang="pt-BR" sz="1350" dirty="0">
                <a:solidFill>
                  <a:srgbClr val="FFFFFF"/>
                </a:solidFill>
                <a:latin typeface="C6 Sans Display" panose="020B0503030508060203" pitchFamily="34" charset="77"/>
                <a:cs typeface="Calibri" panose="020F0502020204030204"/>
              </a:rPr>
              <a:t>Percentual de Documentos Recusados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2FD50A0-8BDD-4594-AE25-CF42759BFD2D}"/>
              </a:ext>
            </a:extLst>
          </p:cNvPr>
          <p:cNvGrpSpPr/>
          <p:nvPr/>
        </p:nvGrpSpPr>
        <p:grpSpPr>
          <a:xfrm>
            <a:off x="1010370" y="358204"/>
            <a:ext cx="3402105" cy="2600885"/>
            <a:chOff x="2694320" y="953092"/>
            <a:chExt cx="9072281" cy="6935694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BF8A224-DFA2-4F66-82A8-BA1D2325A7AA}"/>
                </a:ext>
              </a:extLst>
            </p:cNvPr>
            <p:cNvSpPr/>
            <p:nvPr/>
          </p:nvSpPr>
          <p:spPr>
            <a:xfrm>
              <a:off x="2694320" y="953092"/>
              <a:ext cx="9072281" cy="6935694"/>
            </a:xfrm>
            <a:prstGeom prst="roundRect">
              <a:avLst/>
            </a:prstGeom>
            <a:solidFill>
              <a:srgbClr val="171716"/>
            </a:solidFill>
            <a:ln w="12700" cap="flat">
              <a:solidFill>
                <a:schemeClr val="bg2">
                  <a:lumMod val="50000"/>
                </a:schemeClr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0" marR="0" indent="228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0" marR="0" indent="457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0" marR="0" indent="685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0" marR="0" indent="9144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0" marR="0" indent="11430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0" marR="0" indent="1371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0" marR="0" indent="1600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0" marR="0" indent="1828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algn="ctr" defTabSz="308074">
                <a:spcBef>
                  <a:spcPts val="2213"/>
                </a:spcBef>
              </a:pPr>
              <a:endParaRPr lang="pt-BR" sz="1200">
                <a:solidFill>
                  <a:srgbClr val="50514E"/>
                </a:solidFill>
                <a:latin typeface="C6 Sans Display" panose="020B0503030508060203" pitchFamily="34" charset="77"/>
                <a:ea typeface="Montserrat Regular"/>
                <a:cs typeface="Montserrat Regular"/>
                <a:sym typeface="Montserrat Regular"/>
              </a:endParaRPr>
            </a:p>
          </p:txBody>
        </p:sp>
        <p:pic>
          <p:nvPicPr>
            <p:cNvPr id="2" name="Gráfico 1" descr="Papel estrutura de tópicos">
              <a:extLst>
                <a:ext uri="{FF2B5EF4-FFF2-40B4-BE49-F238E27FC236}">
                  <a16:creationId xmlns:a16="http://schemas.microsoft.com/office/drawing/2014/main" id="{6528320A-6429-4B40-8770-8B148073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61874" y="4327546"/>
              <a:ext cx="2408517" cy="2438400"/>
            </a:xfrm>
            <a:prstGeom prst="rect">
              <a:avLst/>
            </a:prstGeom>
          </p:spPr>
        </p:pic>
        <p:pic>
          <p:nvPicPr>
            <p:cNvPr id="16" name="Gráfico 4" descr="Papel estrutura de tópicos">
              <a:extLst>
                <a:ext uri="{FF2B5EF4-FFF2-40B4-BE49-F238E27FC236}">
                  <a16:creationId xmlns:a16="http://schemas.microsoft.com/office/drawing/2014/main" id="{7CAC072A-5DE4-4A97-A690-970908D50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388293" y="4323588"/>
              <a:ext cx="2408517" cy="2438400"/>
            </a:xfrm>
            <a:prstGeom prst="rect">
              <a:avLst/>
            </a:prstGeom>
          </p:spPr>
        </p:pic>
        <p:pic>
          <p:nvPicPr>
            <p:cNvPr id="17" name="Gráfico 16" descr="Marca de seleção estrutura de tópicos">
              <a:extLst>
                <a:ext uri="{FF2B5EF4-FFF2-40B4-BE49-F238E27FC236}">
                  <a16:creationId xmlns:a16="http://schemas.microsoft.com/office/drawing/2014/main" id="{52FC4FAB-0CF4-4FA2-8534-36F45C560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4388" y="5287489"/>
              <a:ext cx="914400" cy="914400"/>
            </a:xfrm>
            <a:prstGeom prst="rect">
              <a:avLst/>
            </a:prstGeom>
          </p:spPr>
        </p:pic>
        <p:pic>
          <p:nvPicPr>
            <p:cNvPr id="14" name="Gráfico 21" descr="Baixar com preenchimento sólido">
              <a:extLst>
                <a:ext uri="{FF2B5EF4-FFF2-40B4-BE49-F238E27FC236}">
                  <a16:creationId xmlns:a16="http://schemas.microsoft.com/office/drawing/2014/main" id="{E093384F-F2A4-4075-B8B9-727BD2E17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27557" y="2333501"/>
              <a:ext cx="914400" cy="914400"/>
            </a:xfrm>
            <a:prstGeom prst="rect">
              <a:avLst/>
            </a:prstGeom>
          </p:spPr>
        </p:pic>
        <p:pic>
          <p:nvPicPr>
            <p:cNvPr id="15" name="Gráfico 22" descr="Papel estrutura de tópicos">
              <a:extLst>
                <a:ext uri="{FF2B5EF4-FFF2-40B4-BE49-F238E27FC236}">
                  <a16:creationId xmlns:a16="http://schemas.microsoft.com/office/drawing/2014/main" id="{25F2FD27-B67E-46CF-B81D-CC44344B4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90492" y="1398319"/>
              <a:ext cx="2408517" cy="2438400"/>
            </a:xfrm>
            <a:prstGeom prst="rect">
              <a:avLst/>
            </a:prstGeom>
          </p:spPr>
        </p:pic>
        <p:sp>
          <p:nvSpPr>
            <p:cNvPr id="7" name="CaixaDeTexto 10">
              <a:extLst>
                <a:ext uri="{FF2B5EF4-FFF2-40B4-BE49-F238E27FC236}">
                  <a16:creationId xmlns:a16="http://schemas.microsoft.com/office/drawing/2014/main" id="{EB88E147-97F7-4A78-B07D-062971BEF974}"/>
                </a:ext>
              </a:extLst>
            </p:cNvPr>
            <p:cNvSpPr txBox="1"/>
            <p:nvPr/>
          </p:nvSpPr>
          <p:spPr>
            <a:xfrm>
              <a:off x="6248595" y="3594215"/>
              <a:ext cx="1906496" cy="575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0" marR="0" indent="228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0" marR="0" indent="457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0" marR="0" indent="685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0" marR="0" indent="9144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0" marR="0" indent="11430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0" marR="0" indent="1371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0" marR="0" indent="1600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0" marR="0" indent="1828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algn="ctr" defTabSz="308074"/>
              <a:r>
                <a:rPr lang="pt-BR" sz="105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Enviados</a:t>
              </a:r>
              <a:endParaRPr lang="pt-BR" sz="1050" dirty="0">
                <a:latin typeface="C6 Sans Display" panose="020B0503030508060203" pitchFamily="34" charset="77"/>
              </a:endParaRPr>
            </a:p>
          </p:txBody>
        </p:sp>
        <p:pic>
          <p:nvPicPr>
            <p:cNvPr id="8" name="Graphic 6" descr="Close outline">
              <a:extLst>
                <a:ext uri="{FF2B5EF4-FFF2-40B4-BE49-F238E27FC236}">
                  <a16:creationId xmlns:a16="http://schemas.microsoft.com/office/drawing/2014/main" id="{0A08112C-51E3-44D0-9D36-00C9FC219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31924" y="5074900"/>
              <a:ext cx="1233048" cy="1218395"/>
            </a:xfrm>
            <a:prstGeom prst="rect">
              <a:avLst/>
            </a:prstGeom>
          </p:spPr>
        </p:pic>
        <p:pic>
          <p:nvPicPr>
            <p:cNvPr id="9" name="Gráfico 33" descr="Seta de linha: curva no sentido horário estrutura de tópicos">
              <a:extLst>
                <a:ext uri="{FF2B5EF4-FFF2-40B4-BE49-F238E27FC236}">
                  <a16:creationId xmlns:a16="http://schemas.microsoft.com/office/drawing/2014/main" id="{03776016-AF5A-4C17-B769-BF2084230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8102594" y="2877170"/>
              <a:ext cx="1198282" cy="1183341"/>
            </a:xfrm>
            <a:prstGeom prst="rect">
              <a:avLst/>
            </a:prstGeom>
          </p:spPr>
        </p:pic>
        <p:pic>
          <p:nvPicPr>
            <p:cNvPr id="10" name="Gráfico 13" descr="Seta de linha: curva no sentido horário estrutura de tópicos">
              <a:extLst>
                <a:ext uri="{FF2B5EF4-FFF2-40B4-BE49-F238E27FC236}">
                  <a16:creationId xmlns:a16="http://schemas.microsoft.com/office/drawing/2014/main" id="{23D4FE8D-48D4-4FA0-A438-3EF990064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 flipH="1">
              <a:off x="5011304" y="2878236"/>
              <a:ext cx="1162423" cy="1183341"/>
            </a:xfrm>
            <a:prstGeom prst="rect">
              <a:avLst/>
            </a:prstGeom>
          </p:spPr>
        </p:pic>
        <p:sp>
          <p:nvSpPr>
            <p:cNvPr id="12" name="CaixaDeTexto 15">
              <a:extLst>
                <a:ext uri="{FF2B5EF4-FFF2-40B4-BE49-F238E27FC236}">
                  <a16:creationId xmlns:a16="http://schemas.microsoft.com/office/drawing/2014/main" id="{551DF878-917A-4151-85A0-5E4C19A7353E}"/>
                </a:ext>
              </a:extLst>
            </p:cNvPr>
            <p:cNvSpPr txBox="1"/>
            <p:nvPr/>
          </p:nvSpPr>
          <p:spPr>
            <a:xfrm>
              <a:off x="4646395" y="6653079"/>
              <a:ext cx="1906496" cy="575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0" marR="0" indent="228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0" marR="0" indent="457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0" marR="0" indent="685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0" marR="0" indent="9144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0" marR="0" indent="11430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0" marR="0" indent="1371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0" marR="0" indent="1600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0" marR="0" indent="1828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algn="ctr" defTabSz="308074"/>
              <a:r>
                <a:rPr lang="pt-BR" sz="105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Aprovados</a:t>
              </a:r>
              <a:endParaRPr lang="pt-BR" sz="750" dirty="0">
                <a:latin typeface="C6 Sans Display" panose="020B0503030508060203" pitchFamily="34" charset="77"/>
              </a:endParaRPr>
            </a:p>
          </p:txBody>
        </p:sp>
        <p:sp>
          <p:nvSpPr>
            <p:cNvPr id="13" name="CaixaDeTexto 16">
              <a:extLst>
                <a:ext uri="{FF2B5EF4-FFF2-40B4-BE49-F238E27FC236}">
                  <a16:creationId xmlns:a16="http://schemas.microsoft.com/office/drawing/2014/main" id="{B716F318-835F-429E-8F96-25675BD4D794}"/>
                </a:ext>
              </a:extLst>
            </p:cNvPr>
            <p:cNvSpPr txBox="1"/>
            <p:nvPr/>
          </p:nvSpPr>
          <p:spPr>
            <a:xfrm>
              <a:off x="8002145" y="6654050"/>
              <a:ext cx="1906496" cy="5751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1pPr>
              <a:lvl2pPr marL="0" marR="0" indent="228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2pPr>
              <a:lvl3pPr marL="0" marR="0" indent="457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3pPr>
              <a:lvl4pPr marL="0" marR="0" indent="685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4pPr>
              <a:lvl5pPr marL="0" marR="0" indent="9144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5pPr>
              <a:lvl6pPr marL="0" marR="0" indent="11430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6pPr>
              <a:lvl7pPr marL="0" marR="0" indent="13716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7pPr>
              <a:lvl8pPr marL="0" marR="0" indent="16002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8pPr>
              <a:lvl9pPr marL="0" marR="0" indent="1828800" algn="l" defTabSz="821531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b="0" i="0" u="none" strike="noStrike" cap="none" spc="0" normalizeH="0" baseline="0">
                  <a:ln>
                    <a:noFill/>
                  </a:ln>
                  <a:solidFill>
                    <a:srgbClr val="505149"/>
                  </a:solidFill>
                  <a:effectLst/>
                  <a:uFillTx/>
                  <a:latin typeface="Montserrat Medium"/>
                  <a:ea typeface="Montserrat Medium"/>
                  <a:cs typeface="Montserrat Medium"/>
                  <a:sym typeface="Montserrat Medium"/>
                </a:defRPr>
              </a:lvl9pPr>
            </a:lstStyle>
            <a:p>
              <a:pPr algn="ctr" defTabSz="308074"/>
              <a:r>
                <a:rPr lang="pt-BR" sz="105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Recusados</a:t>
              </a:r>
              <a:endParaRPr lang="pt-BR" sz="1050" dirty="0">
                <a:latin typeface="C6 Sans Display" panose="020B0503030508060203" pitchFamily="34" charset="77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B701DA3-336B-4D08-8717-3C74F99BF605}"/>
              </a:ext>
            </a:extLst>
          </p:cNvPr>
          <p:cNvGrpSpPr/>
          <p:nvPr/>
        </p:nvGrpSpPr>
        <p:grpSpPr>
          <a:xfrm>
            <a:off x="5323685" y="1227169"/>
            <a:ext cx="2853860" cy="1071162"/>
            <a:chOff x="14196492" y="3270333"/>
            <a:chExt cx="7610294" cy="2856429"/>
          </a:xfrm>
        </p:grpSpPr>
        <p:sp>
          <p:nvSpPr>
            <p:cNvPr id="21" name="TextBox 3">
              <a:extLst>
                <a:ext uri="{FF2B5EF4-FFF2-40B4-BE49-F238E27FC236}">
                  <a16:creationId xmlns:a16="http://schemas.microsoft.com/office/drawing/2014/main" id="{E823CC44-4821-42C2-833C-C246620CF6D4}"/>
                </a:ext>
              </a:extLst>
            </p:cNvPr>
            <p:cNvSpPr txBox="1"/>
            <p:nvPr/>
          </p:nvSpPr>
          <p:spPr>
            <a:xfrm>
              <a:off x="14196492" y="3270333"/>
              <a:ext cx="5218838" cy="584775"/>
            </a:xfrm>
            <a:prstGeom prst="rect">
              <a:avLst/>
            </a:prstGeom>
            <a:noFill/>
          </p:spPr>
          <p:txBody>
            <a:bodyPr rot="0" spcFirstLastPara="0" vert="horz" wrap="square" lIns="34290" tIns="17145" rIns="34290" bIns="17145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QUESTIONAMENTOS</a:t>
              </a:r>
              <a:endParaRPr lang="pt-BR" sz="1200" dirty="0">
                <a:solidFill>
                  <a:srgbClr val="FFFFFF"/>
                </a:solidFill>
                <a:latin typeface="C6 Sans Display" panose="020B0503030508060203" pitchFamily="34" charset="77"/>
                <a:cs typeface="Calibri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287C60CE-4858-45A1-97E3-BFA8903CE336}"/>
                </a:ext>
              </a:extLst>
            </p:cNvPr>
            <p:cNvSpPr txBox="1"/>
            <p:nvPr/>
          </p:nvSpPr>
          <p:spPr>
            <a:xfrm>
              <a:off x="14327233" y="4012724"/>
              <a:ext cx="7479553" cy="21140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Porque o documento foi recusados?</a:t>
              </a:r>
            </a:p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Quais são os mais rejeitados?</a:t>
              </a:r>
            </a:p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A forma de pedir está confusa?</a:t>
              </a:r>
              <a:endParaRPr lang="pt-BR" sz="1200" dirty="0">
                <a:latin typeface="C6 Sans Display" panose="020B0503030508060203" pitchFamily="34" charset="77"/>
              </a:endParaRPr>
            </a:p>
            <a:p>
              <a:pPr marL="128588" indent="-128588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O escopo está fechado o suficiente?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52D74456-2482-40BF-93BC-F0D4E27838FF}"/>
              </a:ext>
            </a:extLst>
          </p:cNvPr>
          <p:cNvGrpSpPr/>
          <p:nvPr/>
        </p:nvGrpSpPr>
        <p:grpSpPr>
          <a:xfrm>
            <a:off x="5312915" y="3014397"/>
            <a:ext cx="3493994" cy="1094109"/>
            <a:chOff x="14167773" y="8036276"/>
            <a:chExt cx="9317317" cy="2917623"/>
          </a:xfrm>
        </p:grpSpPr>
        <p:sp>
          <p:nvSpPr>
            <p:cNvPr id="25" name="TextBox 3">
              <a:extLst>
                <a:ext uri="{FF2B5EF4-FFF2-40B4-BE49-F238E27FC236}">
                  <a16:creationId xmlns:a16="http://schemas.microsoft.com/office/drawing/2014/main" id="{77F04347-B4BA-473A-9C5F-DA8BA8AF9910}"/>
                </a:ext>
              </a:extLst>
            </p:cNvPr>
            <p:cNvSpPr txBox="1"/>
            <p:nvPr/>
          </p:nvSpPr>
          <p:spPr>
            <a:xfrm>
              <a:off x="14167773" y="8036276"/>
              <a:ext cx="7489896" cy="584776"/>
            </a:xfrm>
            <a:prstGeom prst="rect">
              <a:avLst/>
            </a:prstGeom>
            <a:noFill/>
          </p:spPr>
          <p:txBody>
            <a:bodyPr rot="0" spcFirstLastPara="0" vert="horz" wrap="square" lIns="34290" tIns="17145" rIns="34290" bIns="17145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POSSÍVEIS ATITUDES</a:t>
              </a:r>
              <a:endParaRPr lang="pt-BR" sz="1200" dirty="0">
                <a:latin typeface="C6 Sans Display" panose="020B0503030508060203" pitchFamily="34" charset="77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63E2F3AB-0927-4559-AEF5-A4C4CC42B0BD}"/>
                </a:ext>
              </a:extLst>
            </p:cNvPr>
            <p:cNvSpPr txBox="1"/>
            <p:nvPr/>
          </p:nvSpPr>
          <p:spPr>
            <a:xfrm>
              <a:off x="14167773" y="8839860"/>
              <a:ext cx="9317317" cy="21140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Corrigir possíveis ambiguidades no sistema</a:t>
              </a:r>
            </a:p>
            <a:p>
              <a:pPr marL="171450" indent="-171450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Fechar o escopo de solicitação</a:t>
              </a:r>
            </a:p>
            <a:p>
              <a:pPr marL="171450" indent="-171450">
                <a:buFont typeface="Arial"/>
                <a:buChar char="•"/>
              </a:pPr>
              <a:r>
                <a:rPr lang="pt-BR" sz="1200" dirty="0">
                  <a:solidFill>
                    <a:srgbClr val="FFFFFF"/>
                  </a:solidFill>
                  <a:latin typeface="C6 Sans Display" panose="020B0503030508060203" pitchFamily="34" charset="77"/>
                </a:rPr>
                <a:t>Disponibilizar tutoriais / imagens explicativas / dicas</a:t>
              </a:r>
            </a:p>
          </p:txBody>
        </p:sp>
      </p:grpSp>
      <p:sp>
        <p:nvSpPr>
          <p:cNvPr id="28" name="Rectangle: Rounded Corners 2">
            <a:extLst>
              <a:ext uri="{FF2B5EF4-FFF2-40B4-BE49-F238E27FC236}">
                <a16:creationId xmlns:a16="http://schemas.microsoft.com/office/drawing/2014/main" id="{C0250ED7-DD64-43E1-9CBA-FCA9A332D61A}"/>
              </a:ext>
            </a:extLst>
          </p:cNvPr>
          <p:cNvSpPr/>
          <p:nvPr/>
        </p:nvSpPr>
        <p:spPr>
          <a:xfrm>
            <a:off x="2813760" y="3509625"/>
            <a:ext cx="1597753" cy="1198490"/>
          </a:xfrm>
          <a:prstGeom prst="roundRect">
            <a:avLst/>
          </a:prstGeom>
          <a:solidFill>
            <a:srgbClr val="171716"/>
          </a:solidFill>
          <a:ln>
            <a:solidFill>
              <a:srgbClr val="FFC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4290" tIns="17145" rIns="34290" bIns="17145"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1pPr>
            <a:lvl2pPr marL="0" marR="0" indent="228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2pPr>
            <a:lvl3pPr marL="0" marR="0" indent="457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3pPr>
            <a:lvl4pPr marL="0" marR="0" indent="685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4pPr>
            <a:lvl5pPr marL="0" marR="0" indent="9144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5pPr>
            <a:lvl6pPr marL="0" marR="0" indent="11430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6pPr>
            <a:lvl7pPr marL="0" marR="0" indent="13716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7pPr>
            <a:lvl8pPr marL="0" marR="0" indent="16002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8pPr>
            <a:lvl9pPr marL="0" marR="0" indent="182880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0" normalizeH="0" baseline="0">
                <a:ln>
                  <a:noFill/>
                </a:ln>
                <a:solidFill>
                  <a:schemeClr val="dk1"/>
                </a:solidFill>
                <a:effectLst/>
                <a:uFillTx/>
                <a:latin typeface="+mn-lt"/>
                <a:ea typeface="+mn-ea"/>
                <a:cs typeface="+mn-cs"/>
                <a:sym typeface="Montserrat Medium"/>
              </a:defRPr>
            </a:lvl9pPr>
          </a:lstStyle>
          <a:p>
            <a:pPr algn="ctr"/>
            <a:r>
              <a:rPr lang="pt-BR" sz="1350" dirty="0">
                <a:solidFill>
                  <a:srgbClr val="FFFFFF"/>
                </a:solidFill>
                <a:latin typeface="C6 Sans Display" panose="020B0503030508060203" pitchFamily="34" charset="77"/>
                <a:cs typeface="Calibri" panose="020F0502020204030204"/>
              </a:rPr>
              <a:t>Apontamento do tipo mais recusado</a:t>
            </a:r>
          </a:p>
        </p:txBody>
      </p:sp>
      <p:pic>
        <p:nvPicPr>
          <p:cNvPr id="30" name="Gráfico 36" descr="Seta para Baixo estrutura de tópicos">
            <a:extLst>
              <a:ext uri="{FF2B5EF4-FFF2-40B4-BE49-F238E27FC236}">
                <a16:creationId xmlns:a16="http://schemas.microsoft.com/office/drawing/2014/main" id="{F90ADF4D-3B24-4A1E-B9DA-366B6D9586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3063" y="3013415"/>
            <a:ext cx="382121" cy="382121"/>
          </a:xfrm>
          <a:prstGeom prst="rect">
            <a:avLst/>
          </a:prstGeom>
        </p:spPr>
      </p:pic>
      <p:pic>
        <p:nvPicPr>
          <p:cNvPr id="31" name="Gráfico 36" descr="Seta para Baixo estrutura de tópicos">
            <a:extLst>
              <a:ext uri="{FF2B5EF4-FFF2-40B4-BE49-F238E27FC236}">
                <a16:creationId xmlns:a16="http://schemas.microsoft.com/office/drawing/2014/main" id="{70A898C4-71C0-423D-8721-177CBB675F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91326" y="3013779"/>
            <a:ext cx="382121" cy="382121"/>
          </a:xfrm>
          <a:prstGeom prst="rect">
            <a:avLst/>
          </a:prstGeom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DE12EE25-3A1B-4B84-8EFD-57D684509138}"/>
              </a:ext>
            </a:extLst>
          </p:cNvPr>
          <p:cNvSpPr/>
          <p:nvPr/>
        </p:nvSpPr>
        <p:spPr>
          <a:xfrm>
            <a:off x="8553513" y="182018"/>
            <a:ext cx="430213" cy="57150"/>
          </a:xfrm>
          <a:prstGeom prst="rect">
            <a:avLst/>
          </a:prstGeom>
          <a:solidFill>
            <a:srgbClr val="17171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 fontScale="25000" lnSpcReduction="20000"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C6 Sans Display" panose="020B0503030508060203" pitchFamily="34" charset="77"/>
              <a:ea typeface="Montserrat Regular"/>
              <a:cs typeface="Montserrat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35922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9840080-74D5-8F46-9571-FD7940FFDF45}"/>
              </a:ext>
            </a:extLst>
          </p:cNvPr>
          <p:cNvSpPr txBox="1"/>
          <p:nvPr/>
        </p:nvSpPr>
        <p:spPr>
          <a:xfrm>
            <a:off x="2555819" y="706881"/>
            <a:ext cx="4032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  <a:t>Time</a:t>
            </a:r>
          </a:p>
        </p:txBody>
      </p:sp>
      <p:sp>
        <p:nvSpPr>
          <p:cNvPr id="21" name="CaixaDeTexto 1">
            <a:extLst>
              <a:ext uri="{FF2B5EF4-FFF2-40B4-BE49-F238E27FC236}">
                <a16:creationId xmlns:a16="http://schemas.microsoft.com/office/drawing/2014/main" id="{97944C04-D24D-0947-AC32-59749EAFD1B2}"/>
              </a:ext>
            </a:extLst>
          </p:cNvPr>
          <p:cNvSpPr txBox="1"/>
          <p:nvPr/>
        </p:nvSpPr>
        <p:spPr>
          <a:xfrm>
            <a:off x="972300" y="3305066"/>
            <a:ext cx="127721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pt-BR" sz="1500" dirty="0">
                <a:solidFill>
                  <a:schemeClr val="bg2"/>
                </a:solidFill>
                <a:latin typeface="C6 Sans Display" panose="020B0503030508060203" pitchFamily="34" charset="77"/>
              </a:rPr>
              <a:t>Guilherme</a:t>
            </a:r>
          </a:p>
          <a:p>
            <a:pPr algn="ctr"/>
            <a:r>
              <a:rPr lang="pt-BR" sz="1500" dirty="0" err="1">
                <a:solidFill>
                  <a:schemeClr val="bg2"/>
                </a:solidFill>
                <a:latin typeface="C6 Sans Display" panose="020B0503030508060203" pitchFamily="34" charset="77"/>
              </a:rPr>
              <a:t>Paternezi</a:t>
            </a:r>
            <a:endParaRPr lang="pt-BR" sz="1500" dirty="0">
              <a:solidFill>
                <a:schemeClr val="bg2"/>
              </a:solidFill>
              <a:latin typeface="C6 Sans Display" panose="020B0503030508060203" pitchFamily="34" charset="77"/>
            </a:endParaRPr>
          </a:p>
        </p:txBody>
      </p:sp>
      <p:sp>
        <p:nvSpPr>
          <p:cNvPr id="23" name="CaixaDeTexto 1">
            <a:extLst>
              <a:ext uri="{FF2B5EF4-FFF2-40B4-BE49-F238E27FC236}">
                <a16:creationId xmlns:a16="http://schemas.microsoft.com/office/drawing/2014/main" id="{E8AE78A1-0BA3-9A4F-8201-88C9ACF66552}"/>
              </a:ext>
            </a:extLst>
          </p:cNvPr>
          <p:cNvSpPr txBox="1"/>
          <p:nvPr/>
        </p:nvSpPr>
        <p:spPr>
          <a:xfrm>
            <a:off x="3933394" y="3309053"/>
            <a:ext cx="1277212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/>
            <a:r>
              <a:rPr lang="pt-BR" sz="1500" dirty="0">
                <a:solidFill>
                  <a:schemeClr val="bg2"/>
                </a:solidFill>
                <a:latin typeface="C6 Sans Display" panose="020B0503030508060203" pitchFamily="34" charset="77"/>
              </a:rPr>
              <a:t>Leonardo Leal</a:t>
            </a:r>
            <a:endParaRPr lang="en-US" sz="1500" dirty="0">
              <a:latin typeface="C6 Sans Display" panose="020B0503030508060203" pitchFamily="34" charset="77"/>
            </a:endParaRPr>
          </a:p>
        </p:txBody>
      </p:sp>
      <p:sp>
        <p:nvSpPr>
          <p:cNvPr id="25" name="CaixaDeTexto 1">
            <a:extLst>
              <a:ext uri="{FF2B5EF4-FFF2-40B4-BE49-F238E27FC236}">
                <a16:creationId xmlns:a16="http://schemas.microsoft.com/office/drawing/2014/main" id="{82BE1AA0-1879-724D-831C-6DC140ADAE37}"/>
              </a:ext>
            </a:extLst>
          </p:cNvPr>
          <p:cNvSpPr txBox="1"/>
          <p:nvPr/>
        </p:nvSpPr>
        <p:spPr>
          <a:xfrm>
            <a:off x="2420462" y="3367637"/>
            <a:ext cx="1277212" cy="37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/>
            <a:r>
              <a:rPr lang="pt-BR" sz="1500" dirty="0">
                <a:solidFill>
                  <a:schemeClr val="bg2"/>
                </a:solidFill>
                <a:latin typeface="C6 Sans Display" panose="020B0503030508060203" pitchFamily="34" charset="77"/>
              </a:rPr>
              <a:t>Jennifer Silva</a:t>
            </a:r>
            <a:endParaRPr lang="en-US" sz="1500" dirty="0">
              <a:latin typeface="C6 Sans Display" panose="020B0503030508060203" pitchFamily="34" charset="77"/>
            </a:endParaRPr>
          </a:p>
        </p:txBody>
      </p:sp>
      <p:sp>
        <p:nvSpPr>
          <p:cNvPr id="27" name="CaixaDeTexto 1">
            <a:extLst>
              <a:ext uri="{FF2B5EF4-FFF2-40B4-BE49-F238E27FC236}">
                <a16:creationId xmlns:a16="http://schemas.microsoft.com/office/drawing/2014/main" id="{585A9BB7-95F4-D045-8192-015A18FF35C1}"/>
              </a:ext>
            </a:extLst>
          </p:cNvPr>
          <p:cNvSpPr txBox="1"/>
          <p:nvPr/>
        </p:nvSpPr>
        <p:spPr>
          <a:xfrm>
            <a:off x="5442086" y="3309053"/>
            <a:ext cx="1277213" cy="6059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/>
            <a:r>
              <a:rPr lang="pt-BR" sz="1500" dirty="0">
                <a:solidFill>
                  <a:schemeClr val="bg2"/>
                </a:solidFill>
                <a:latin typeface="C6 Sans Display" panose="020B0503030508060203" pitchFamily="34" charset="77"/>
              </a:rPr>
              <a:t>Matheus Gonçalves</a:t>
            </a:r>
            <a:endParaRPr lang="en-US" sz="1500" dirty="0">
              <a:latin typeface="C6 Sans Display" panose="020B0503030508060203" pitchFamily="34" charset="77"/>
            </a:endParaRPr>
          </a:p>
        </p:txBody>
      </p:sp>
      <p:sp>
        <p:nvSpPr>
          <p:cNvPr id="29" name="CaixaDeTexto 1">
            <a:extLst>
              <a:ext uri="{FF2B5EF4-FFF2-40B4-BE49-F238E27FC236}">
                <a16:creationId xmlns:a16="http://schemas.microsoft.com/office/drawing/2014/main" id="{BC18B1C3-087F-5144-B7E7-68EA306B79A3}"/>
              </a:ext>
            </a:extLst>
          </p:cNvPr>
          <p:cNvSpPr txBox="1"/>
          <p:nvPr/>
        </p:nvSpPr>
        <p:spPr>
          <a:xfrm>
            <a:off x="6986006" y="3358992"/>
            <a:ext cx="1277212" cy="375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algn="ctr"/>
            <a:r>
              <a:rPr lang="pt-BR" sz="1500" dirty="0">
                <a:solidFill>
                  <a:schemeClr val="bg2"/>
                </a:solidFill>
                <a:latin typeface="C6 Sans Display" panose="020B0503030508060203" pitchFamily="34" charset="77"/>
              </a:rPr>
              <a:t>Willian Leal</a:t>
            </a:r>
            <a:endParaRPr lang="en-US" sz="1500" dirty="0">
              <a:latin typeface="C6 Sans Display" panose="020B0503030508060203" pitchFamily="34" charset="77"/>
            </a:endParaRPr>
          </a:p>
        </p:txBody>
      </p:sp>
      <p:pic>
        <p:nvPicPr>
          <p:cNvPr id="31" name="Imagem 5" descr="Mulher de óculos sorrindo&#10;&#10;Descrição gerada automaticamente">
            <a:extLst>
              <a:ext uri="{FF2B5EF4-FFF2-40B4-BE49-F238E27FC236}">
                <a16:creationId xmlns:a16="http://schemas.microsoft.com/office/drawing/2014/main" id="{D7AEA467-DD0C-FC4F-A61A-CA393898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672" y="2092057"/>
            <a:ext cx="1096793" cy="109091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Imagem 6">
            <a:extLst>
              <a:ext uri="{FF2B5EF4-FFF2-40B4-BE49-F238E27FC236}">
                <a16:creationId xmlns:a16="http://schemas.microsoft.com/office/drawing/2014/main" id="{1EAF50BE-71C1-0B43-BD10-82F9129B5C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362" b="14744"/>
          <a:stretch/>
        </p:blipFill>
        <p:spPr>
          <a:xfrm>
            <a:off x="7077525" y="2110313"/>
            <a:ext cx="1094175" cy="108095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" name="Imagem 17" descr="Menino sorrindo posando para foto&#10;&#10;Descrição gerada automaticamente">
            <a:extLst>
              <a:ext uri="{FF2B5EF4-FFF2-40B4-BE49-F238E27FC236}">
                <a16:creationId xmlns:a16="http://schemas.microsoft.com/office/drawing/2014/main" id="{AC3C8226-C68F-3B48-95C1-01E6187F9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327" y="2110313"/>
            <a:ext cx="1079160" cy="107801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7" name="Imagem 19">
            <a:extLst>
              <a:ext uri="{FF2B5EF4-FFF2-40B4-BE49-F238E27FC236}">
                <a16:creationId xmlns:a16="http://schemas.microsoft.com/office/drawing/2014/main" id="{E5F4D4D9-1383-F04B-9196-EE211D8BB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113" y="2157771"/>
            <a:ext cx="1079160" cy="10791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0" name="Imagem 20" descr="Homem de camisa branca sorrindo&#10;&#10;Descrição gerada automaticamente">
            <a:extLst>
              <a:ext uri="{FF2B5EF4-FFF2-40B4-BE49-F238E27FC236}">
                <a16:creationId xmlns:a16="http://schemas.microsoft.com/office/drawing/2014/main" id="{A5CF5292-C2A0-DA4B-A336-44A2932E1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50" t="19600" r="10714" b="16800"/>
          <a:stretch/>
        </p:blipFill>
        <p:spPr>
          <a:xfrm>
            <a:off x="4000035" y="2148889"/>
            <a:ext cx="1148508" cy="110786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1473331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WIREFRAMES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829417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ARQUITETURA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CONTAINERS E COMPONENTES</a:t>
            </a:r>
          </a:p>
        </p:txBody>
      </p:sp>
    </p:spTree>
    <p:extLst>
      <p:ext uri="{BB962C8B-B14F-4D97-AF65-F5344CB8AC3E}">
        <p14:creationId xmlns:p14="http://schemas.microsoft.com/office/powerpoint/2010/main" val="976569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FA8AEB0-FDA1-4C3C-B00B-8F0CD02BA1ED}"/>
              </a:ext>
            </a:extLst>
          </p:cNvPr>
          <p:cNvSpPr/>
          <p:nvPr/>
        </p:nvSpPr>
        <p:spPr>
          <a:xfrm>
            <a:off x="8553513" y="182018"/>
            <a:ext cx="430213" cy="57150"/>
          </a:xfrm>
          <a:prstGeom prst="rect">
            <a:avLst/>
          </a:prstGeom>
          <a:solidFill>
            <a:srgbClr val="17171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 fontScale="25000" lnSpcReduction="20000"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Montserrat Regular"/>
              <a:ea typeface="Montserrat Regular"/>
              <a:cs typeface="Montserrat Regular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275F775-CA7A-4A74-BEE0-100784790622}"/>
              </a:ext>
            </a:extLst>
          </p:cNvPr>
          <p:cNvSpPr/>
          <p:nvPr/>
        </p:nvSpPr>
        <p:spPr>
          <a:xfrm>
            <a:off x="129037" y="4921415"/>
            <a:ext cx="533400" cy="57150"/>
          </a:xfrm>
          <a:prstGeom prst="rect">
            <a:avLst/>
          </a:prstGeom>
          <a:solidFill>
            <a:srgbClr val="171716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6789" tIns="26789" rIns="26789" bIns="26789" numCol="1" spcCol="38100" rtlCol="0" anchor="ctr">
            <a:normAutofit fontScale="25000" lnSpcReduction="20000"/>
          </a:bodyPr>
          <a:lstStyle/>
          <a:p>
            <a:pPr algn="ctr">
              <a:spcBef>
                <a:spcPts val="2213"/>
              </a:spcBef>
            </a:pPr>
            <a:endParaRPr lang="pt-BR" sz="1200">
              <a:solidFill>
                <a:srgbClr val="50514E"/>
              </a:solidFill>
              <a:latin typeface="Montserrat Regular"/>
              <a:ea typeface="Montserrat Regular"/>
              <a:cs typeface="Montserrat Regular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8B0230B-69A9-4F73-8F82-FBA3E5A2A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98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6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BANCO DADOS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MODELAGEM</a:t>
            </a:r>
          </a:p>
        </p:txBody>
      </p:sp>
    </p:spTree>
    <p:extLst>
      <p:ext uri="{BB962C8B-B14F-4D97-AF65-F5344CB8AC3E}">
        <p14:creationId xmlns:p14="http://schemas.microsoft.com/office/powerpoint/2010/main" val="1792613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F535ADE2-770E-B74A-86B1-CE92F5EEC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70" y="1030991"/>
            <a:ext cx="5585460" cy="308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71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DADOS E TRATAMENTOS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PYTHON + </a:t>
            </a:r>
            <a:r>
              <a:rPr lang="pt-BR" sz="1100" spc="100" dirty="0" err="1">
                <a:solidFill>
                  <a:srgbClr val="FFFFFF"/>
                </a:solidFill>
                <a:latin typeface="C6 Sans Display Light" panose="020B0303030508060203" pitchFamily="34" charset="77"/>
              </a:rPr>
              <a:t>R</a:t>
            </a:r>
            <a:endParaRPr lang="pt-BR" sz="1100" spc="100" dirty="0">
              <a:solidFill>
                <a:srgbClr val="FFFFFF"/>
              </a:solidFill>
              <a:latin typeface="C6 Sans Display Light" panose="020B0303030508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41798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E369EB1-C425-4917-B522-8694C69FA9C3}"/>
              </a:ext>
            </a:extLst>
          </p:cNvPr>
          <p:cNvSpPr txBox="1"/>
          <p:nvPr/>
        </p:nvSpPr>
        <p:spPr>
          <a:xfrm>
            <a:off x="333654" y="2470475"/>
            <a:ext cx="2104742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Api</a:t>
            </a: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-Nome-</a:t>
            </a:r>
            <a:r>
              <a:rPr kumimoji="0" lang="pt-BR" sz="2000" b="0" i="0" u="none" strike="noStrike" cap="none" spc="0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Gen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6D4F22C-3AF4-4A43-B74A-26F15CF61BCD}"/>
              </a:ext>
            </a:extLst>
          </p:cNvPr>
          <p:cNvSpPr txBox="1"/>
          <p:nvPr/>
        </p:nvSpPr>
        <p:spPr>
          <a:xfrm>
            <a:off x="2950913" y="2525961"/>
            <a:ext cx="2842124" cy="4520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pt-BR" sz="2000" dirty="0">
                <a:solidFill>
                  <a:schemeClr val="bg2"/>
                </a:solidFill>
              </a:rPr>
              <a:t>Simulação de dados</a:t>
            </a:r>
            <a:endParaRPr kumimoji="0" lang="pt-BR" sz="20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F1F6507-27E0-44C1-9FB7-49EC6540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950" y="1643252"/>
            <a:ext cx="400050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95A4A8F-2C0D-4CFF-BB8D-29038D3E8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830" y="1643252"/>
            <a:ext cx="4191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B6A0B6A-CA9F-470E-A085-B1178E18DF12}"/>
              </a:ext>
            </a:extLst>
          </p:cNvPr>
          <p:cNvCxnSpPr/>
          <p:nvPr/>
        </p:nvCxnSpPr>
        <p:spPr>
          <a:xfrm>
            <a:off x="1194618" y="1869275"/>
            <a:ext cx="353961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38" name="Picture 14" descr="Api - ícones de computador grátis">
            <a:extLst>
              <a:ext uri="{FF2B5EF4-FFF2-40B4-BE49-F238E27FC236}">
                <a16:creationId xmlns:a16="http://schemas.microsoft.com/office/drawing/2014/main" id="{C07DBEA2-E0B1-4747-B7EF-AFE375910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4" y="1633028"/>
            <a:ext cx="472493" cy="47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>
            <a:extLst>
              <a:ext uri="{FF2B5EF4-FFF2-40B4-BE49-F238E27FC236}">
                <a16:creationId xmlns:a16="http://schemas.microsoft.com/office/drawing/2014/main" id="{BB36BDDB-DFBC-4E27-875B-0B991948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536" y="1590864"/>
            <a:ext cx="419100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F2FDCA-DE79-4848-970A-24CD0A5B5E29}"/>
              </a:ext>
            </a:extLst>
          </p:cNvPr>
          <p:cNvSpPr txBox="1"/>
          <p:nvPr/>
        </p:nvSpPr>
        <p:spPr>
          <a:xfrm>
            <a:off x="6212705" y="2470475"/>
            <a:ext cx="2916763" cy="7598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20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Montserrat Medium"/>
                <a:ea typeface="Montserrat Medium"/>
                <a:cs typeface="Montserrat Medium"/>
                <a:sym typeface="Montserrat Medium"/>
              </a:rPr>
              <a:t>Tratamento e envio de dados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0E22064-B8B4-4413-9966-2DFDD948FD30}"/>
              </a:ext>
            </a:extLst>
          </p:cNvPr>
          <p:cNvCxnSpPr/>
          <p:nvPr/>
        </p:nvCxnSpPr>
        <p:spPr>
          <a:xfrm>
            <a:off x="2438396" y="1869275"/>
            <a:ext cx="1071720" cy="0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753F7E5D-5146-4445-8CD3-ADCBC36B40CC}"/>
              </a:ext>
            </a:extLst>
          </p:cNvPr>
          <p:cNvCxnSpPr>
            <a:cxnSpLocks/>
          </p:cNvCxnSpPr>
          <p:nvPr/>
        </p:nvCxnSpPr>
        <p:spPr>
          <a:xfrm>
            <a:off x="5257177" y="1865505"/>
            <a:ext cx="1861378" cy="0"/>
          </a:xfrm>
          <a:prstGeom prst="straightConnector1">
            <a:avLst/>
          </a:prstGeom>
          <a:noFill/>
          <a:ln w="25400" cap="flat">
            <a:solidFill>
              <a:schemeClr val="accent4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162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5192F37-A199-499B-A930-6A9C56049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2" y="426247"/>
            <a:ext cx="5862830" cy="214629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68FE928-1DF1-47DA-B053-8A5FCA1A4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929" y="2689654"/>
            <a:ext cx="3969374" cy="20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70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424292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Back </a:t>
            </a:r>
            <a:r>
              <a:rPr lang="pt-BR" sz="1600" b="1" spc="100" dirty="0" err="1">
                <a:solidFill>
                  <a:srgbClr val="FFFFFF"/>
                </a:solidFill>
                <a:latin typeface="C6 Sans Display" panose="020B0503030508060203" pitchFamily="34" charset="77"/>
              </a:rPr>
              <a:t>End</a:t>
            </a:r>
            <a:endParaRPr lang="pt-BR" sz="1600" b="1" spc="100" dirty="0">
              <a:solidFill>
                <a:srgbClr val="FFFFFF"/>
              </a:solidFill>
              <a:latin typeface="C6 Sans Display" panose="020B0503030508060203" pitchFamily="34" charset="77"/>
            </a:endParaRP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CRUD’S POSTMAN</a:t>
            </a:r>
          </a:p>
        </p:txBody>
      </p:sp>
    </p:spTree>
    <p:extLst>
      <p:ext uri="{BB962C8B-B14F-4D97-AF65-F5344CB8AC3E}">
        <p14:creationId xmlns:p14="http://schemas.microsoft.com/office/powerpoint/2010/main" val="894004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OBSERVER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PADRÃO DE PROJETO</a:t>
            </a:r>
          </a:p>
        </p:txBody>
      </p:sp>
    </p:spTree>
    <p:extLst>
      <p:ext uri="{BB962C8B-B14F-4D97-AF65-F5344CB8AC3E}">
        <p14:creationId xmlns:p14="http://schemas.microsoft.com/office/powerpoint/2010/main" val="880505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1D5D6F2A-8A1F-A84E-9ABF-6C7A73F7E7E9}"/>
              </a:ext>
            </a:extLst>
          </p:cNvPr>
          <p:cNvSpPr txBox="1"/>
          <p:nvPr/>
        </p:nvSpPr>
        <p:spPr>
          <a:xfrm>
            <a:off x="594392" y="2149351"/>
            <a:ext cx="3566128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  <a:t>Desafio</a:t>
            </a:r>
          </a:p>
          <a:p>
            <a:pPr>
              <a:spcBef>
                <a:spcPts val="600"/>
              </a:spcBef>
            </a:pPr>
            <a:r>
              <a:rPr lang="pt-BR" sz="1600" spc="50" dirty="0">
                <a:solidFill>
                  <a:srgbClr val="F4F4F4"/>
                </a:solidFill>
                <a:latin typeface="C6 Sans Display Light" panose="020B0303030508060203" pitchFamily="34" charset="77"/>
              </a:rPr>
              <a:t>Solução para o meio corporativo</a:t>
            </a:r>
          </a:p>
        </p:txBody>
      </p:sp>
    </p:spTree>
    <p:extLst>
      <p:ext uri="{BB962C8B-B14F-4D97-AF65-F5344CB8AC3E}">
        <p14:creationId xmlns:p14="http://schemas.microsoft.com/office/powerpoint/2010/main" val="3249426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étodos de notificação">
            <a:extLst>
              <a:ext uri="{FF2B5EF4-FFF2-40B4-BE49-F238E27FC236}">
                <a16:creationId xmlns:a16="http://schemas.microsoft.com/office/drawing/2014/main" id="{32E89393-C188-B544-A339-46E06559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097" y="797322"/>
            <a:ext cx="4414065" cy="355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80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F4BEEE-BCBF-C241-89AA-41993A7E8F11}"/>
              </a:ext>
            </a:extLst>
          </p:cNvPr>
          <p:cNvSpPr txBox="1"/>
          <p:nvPr/>
        </p:nvSpPr>
        <p:spPr>
          <a:xfrm>
            <a:off x="2532447" y="2329560"/>
            <a:ext cx="4079105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0000"/>
                </a:solidFill>
                <a:latin typeface="C6 Sans Display" panose="020B0503030508060203" pitchFamily="34" charset="77"/>
              </a:rPr>
              <a:t>COLOCAR O NOSSO DIAGRAMA</a:t>
            </a:r>
            <a:endParaRPr lang="pt-BR" sz="1100" spc="100" dirty="0">
              <a:solidFill>
                <a:srgbClr val="FF0000"/>
              </a:solidFill>
              <a:latin typeface="C6 Sans Display Light" panose="020B0303030508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28370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894275" y="2431993"/>
            <a:ext cx="335545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OBRIGADO PELA ATENÇÃO!</a:t>
            </a:r>
          </a:p>
        </p:txBody>
      </p:sp>
    </p:spTree>
    <p:extLst>
      <p:ext uri="{BB962C8B-B14F-4D97-AF65-F5344CB8AC3E}">
        <p14:creationId xmlns:p14="http://schemas.microsoft.com/office/powerpoint/2010/main" val="2820676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0D65FEC2-FDEA-F242-92F7-715FD9EC4692}"/>
              </a:ext>
            </a:extLst>
          </p:cNvPr>
          <p:cNvGrpSpPr/>
          <p:nvPr/>
        </p:nvGrpSpPr>
        <p:grpSpPr>
          <a:xfrm>
            <a:off x="2487995" y="1534266"/>
            <a:ext cx="4168009" cy="2076555"/>
            <a:chOff x="6257262" y="3793271"/>
            <a:chExt cx="14625963" cy="6628519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633D315-3875-C145-A60E-FD3CB64F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</a:blip>
            <a:stretch>
              <a:fillRect/>
            </a:stretch>
          </p:blipFill>
          <p:spPr>
            <a:xfrm>
              <a:off x="6257262" y="4272177"/>
              <a:ext cx="4339124" cy="6149613"/>
            </a:xfrm>
            <a:prstGeom prst="rect">
              <a:avLst/>
            </a:prstGeom>
          </p:spPr>
        </p:pic>
        <p:pic>
          <p:nvPicPr>
            <p:cNvPr id="6" name="Imagem" descr="Imagem">
              <a:extLst>
                <a:ext uri="{FF2B5EF4-FFF2-40B4-BE49-F238E27FC236}">
                  <a16:creationId xmlns:a16="http://schemas.microsoft.com/office/drawing/2014/main" id="{D5EFF61F-0FE2-C642-A3FE-6B5830C13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16436" y="6035643"/>
              <a:ext cx="8066789" cy="1593033"/>
            </a:xfrm>
            <a:prstGeom prst="rect">
              <a:avLst/>
            </a:prstGeom>
            <a:ln w="12700">
              <a:miter lim="400000"/>
            </a:ln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791E172C-6427-D440-BA72-684FED9F2152}"/>
                </a:ext>
              </a:extLst>
            </p:cNvPr>
            <p:cNvCxnSpPr/>
            <p:nvPr/>
          </p:nvCxnSpPr>
          <p:spPr>
            <a:xfrm flipH="1">
              <a:off x="11771977" y="3793271"/>
              <a:ext cx="31956" cy="6617109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6529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OPORTUNIDADE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PROCESSO DE ADMISSÃO – ENVIO DE DOCUMENTOS</a:t>
            </a:r>
          </a:p>
        </p:txBody>
      </p:sp>
    </p:spTree>
    <p:extLst>
      <p:ext uri="{BB962C8B-B14F-4D97-AF65-F5344CB8AC3E}">
        <p14:creationId xmlns:p14="http://schemas.microsoft.com/office/powerpoint/2010/main" val="396095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9CB486-7D7E-E942-93DE-5878C56B9E99}"/>
              </a:ext>
            </a:extLst>
          </p:cNvPr>
          <p:cNvSpPr txBox="1"/>
          <p:nvPr/>
        </p:nvSpPr>
        <p:spPr>
          <a:xfrm>
            <a:off x="1055828" y="3051205"/>
            <a:ext cx="679272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pt-BR" sz="1000" dirty="0">
                <a:solidFill>
                  <a:schemeClr val="bg2"/>
                </a:solidFill>
                <a:latin typeface="C6 Sans Display" panose="020B0503030508060203" pitchFamily="34" charset="77"/>
              </a:rPr>
              <a:t>Formulário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D62E4CB-EE6A-0F46-A6F8-3D9AC94A927B}"/>
              </a:ext>
            </a:extLst>
          </p:cNvPr>
          <p:cNvSpPr txBox="1"/>
          <p:nvPr/>
        </p:nvSpPr>
        <p:spPr>
          <a:xfrm>
            <a:off x="2695698" y="3051205"/>
            <a:ext cx="1314062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pt-BR" sz="1000" dirty="0">
                <a:solidFill>
                  <a:schemeClr val="bg2"/>
                </a:solidFill>
                <a:latin typeface="C6 Sans Display" panose="020B0503030508060203" pitchFamily="34" charset="77"/>
              </a:rPr>
              <a:t>Documentos pessoais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92CCF9-902C-E04B-9FAD-2727B319FF26}"/>
              </a:ext>
            </a:extLst>
          </p:cNvPr>
          <p:cNvSpPr txBox="1"/>
          <p:nvPr/>
        </p:nvSpPr>
        <p:spPr>
          <a:xfrm>
            <a:off x="5283876" y="3051205"/>
            <a:ext cx="637594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pt-BR" sz="1000" dirty="0">
                <a:solidFill>
                  <a:schemeClr val="bg2"/>
                </a:solidFill>
                <a:latin typeface="C6 Sans Display" panose="020B0503030508060203" pitchFamily="34" charset="77"/>
              </a:rPr>
              <a:t>Contratos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AD61FA-B410-7C41-9D6D-370D4CA3E698}"/>
              </a:ext>
            </a:extLst>
          </p:cNvPr>
          <p:cNvSpPr txBox="1"/>
          <p:nvPr/>
        </p:nvSpPr>
        <p:spPr>
          <a:xfrm>
            <a:off x="6794639" y="3051205"/>
            <a:ext cx="1434287" cy="207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26789" tIns="26789" rIns="26789" bIns="26789" numCol="1" spcCol="38100" rtlCol="0" anchor="ctr">
            <a:spAutoFit/>
          </a:bodyPr>
          <a:lstStyle/>
          <a:p>
            <a:r>
              <a:rPr lang="pt-BR" sz="1000" dirty="0">
                <a:solidFill>
                  <a:schemeClr val="bg2"/>
                </a:solidFill>
                <a:latin typeface="C6 Sans Display" panose="020B0503030508060203" pitchFamily="34" charset="77"/>
              </a:rPr>
              <a:t>Informações sobre você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973BBD2A-9ED0-FF43-AA56-0113731E8E09}"/>
              </a:ext>
            </a:extLst>
          </p:cNvPr>
          <p:cNvGrpSpPr/>
          <p:nvPr/>
        </p:nvGrpSpPr>
        <p:grpSpPr>
          <a:xfrm>
            <a:off x="1340649" y="2822418"/>
            <a:ext cx="6232011" cy="122594"/>
            <a:chOff x="3843100" y="6315751"/>
            <a:chExt cx="16618696" cy="326918"/>
          </a:xfrm>
          <a:solidFill>
            <a:schemeClr val="accent4"/>
          </a:solidFill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283186D0-0D05-3B4C-B370-2EA3C8FC24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1166" y="6478090"/>
              <a:ext cx="16440896" cy="29305"/>
            </a:xfrm>
            <a:prstGeom prst="line">
              <a:avLst/>
            </a:prstGeom>
            <a:grpFill/>
            <a:ln w="120650" cap="flat">
              <a:solidFill>
                <a:srgbClr val="FFFFFE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628EC3A-CFDD-234C-A482-E32959CF08EB}"/>
                </a:ext>
              </a:extLst>
            </p:cNvPr>
            <p:cNvSpPr/>
            <p:nvPr/>
          </p:nvSpPr>
          <p:spPr>
            <a:xfrm>
              <a:off x="3843100" y="6315751"/>
              <a:ext cx="324675" cy="324675"/>
            </a:xfrm>
            <a:prstGeom prst="ellipse">
              <a:avLst/>
            </a:prstGeom>
            <a:grpFill/>
            <a:ln w="12700" cap="flat">
              <a:solidFill>
                <a:srgbClr val="FBFAF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 fontScale="25000" lnSpcReduction="20000"/>
            </a:bodyPr>
            <a:lstStyle/>
            <a:p>
              <a:pPr algn="ctr">
                <a:spcBef>
                  <a:spcPts val="2213"/>
                </a:spcBef>
              </a:pPr>
              <a:endParaRPr lang="pt-BR" sz="1200">
                <a:solidFill>
                  <a:srgbClr val="50514E"/>
                </a:solidFill>
                <a:latin typeface="Montserrat Regular"/>
                <a:ea typeface="Montserrat Regular"/>
                <a:cs typeface="Montserrat Regular"/>
                <a:sym typeface="Montserrat Regular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FC605FB-415F-DA4D-A0E3-7F2EAEFDF542}"/>
                </a:ext>
              </a:extLst>
            </p:cNvPr>
            <p:cNvSpPr/>
            <p:nvPr/>
          </p:nvSpPr>
          <p:spPr>
            <a:xfrm>
              <a:off x="9208646" y="6315751"/>
              <a:ext cx="324675" cy="324675"/>
            </a:xfrm>
            <a:prstGeom prst="ellipse">
              <a:avLst/>
            </a:prstGeom>
            <a:grpFill/>
            <a:ln w="12700" cap="flat">
              <a:solidFill>
                <a:srgbClr val="FBFAF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 fontScale="25000" lnSpcReduction="20000"/>
            </a:bodyPr>
            <a:lstStyle/>
            <a:p>
              <a:pPr algn="ctr">
                <a:spcBef>
                  <a:spcPts val="2213"/>
                </a:spcBef>
              </a:pPr>
              <a:endParaRPr lang="pt-BR" sz="1200">
                <a:solidFill>
                  <a:srgbClr val="50514E"/>
                </a:solidFill>
                <a:latin typeface="Montserrat Regular"/>
                <a:ea typeface="Montserrat Regular"/>
                <a:cs typeface="Montserrat Regular"/>
                <a:sym typeface="Montserrat Regular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99A6FD2-6B29-544B-98C2-EBDAECFE1ACA}"/>
                </a:ext>
              </a:extLst>
            </p:cNvPr>
            <p:cNvSpPr/>
            <p:nvPr/>
          </p:nvSpPr>
          <p:spPr>
            <a:xfrm>
              <a:off x="15046160" y="6317994"/>
              <a:ext cx="324675" cy="324675"/>
            </a:xfrm>
            <a:prstGeom prst="ellipse">
              <a:avLst/>
            </a:prstGeom>
            <a:grpFill/>
            <a:ln w="12700" cap="flat">
              <a:solidFill>
                <a:srgbClr val="FBFAF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 fontScale="25000" lnSpcReduction="20000"/>
            </a:bodyPr>
            <a:lstStyle/>
            <a:p>
              <a:pPr algn="ctr">
                <a:spcBef>
                  <a:spcPts val="2213"/>
                </a:spcBef>
              </a:pPr>
              <a:endParaRPr lang="pt-BR" sz="1200">
                <a:solidFill>
                  <a:srgbClr val="50514E"/>
                </a:solidFill>
                <a:latin typeface="Montserrat Regular"/>
                <a:ea typeface="Montserrat Regular"/>
                <a:cs typeface="Montserrat Regular"/>
                <a:sym typeface="Montserrat Regular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DA3B475-2AA9-DF48-A1AE-E6B2CC887E9D}"/>
                </a:ext>
              </a:extLst>
            </p:cNvPr>
            <p:cNvSpPr/>
            <p:nvPr/>
          </p:nvSpPr>
          <p:spPr>
            <a:xfrm>
              <a:off x="20137121" y="6315751"/>
              <a:ext cx="324675" cy="324675"/>
            </a:xfrm>
            <a:prstGeom prst="ellipse">
              <a:avLst/>
            </a:prstGeom>
            <a:grpFill/>
            <a:ln w="12700" cap="flat">
              <a:solidFill>
                <a:srgbClr val="FBFAFC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26789" tIns="26789" rIns="26789" bIns="26789" numCol="1" spcCol="38100" rtlCol="0" anchor="ctr">
              <a:normAutofit fontScale="25000" lnSpcReduction="20000"/>
            </a:bodyPr>
            <a:lstStyle/>
            <a:p>
              <a:pPr algn="ctr">
                <a:spcBef>
                  <a:spcPts val="2213"/>
                </a:spcBef>
              </a:pPr>
              <a:endParaRPr lang="pt-BR" sz="1200">
                <a:solidFill>
                  <a:srgbClr val="50514E"/>
                </a:solidFill>
                <a:latin typeface="Montserrat Regular"/>
                <a:ea typeface="Montserrat Regular"/>
                <a:cs typeface="Montserrat Regular"/>
                <a:sym typeface="Montserrat Regular"/>
              </a:endParaRPr>
            </a:p>
          </p:txBody>
        </p:sp>
      </p:grpSp>
      <p:cxnSp>
        <p:nvCxnSpPr>
          <p:cNvPr id="12" name="Conector Reto 35">
            <a:extLst>
              <a:ext uri="{FF2B5EF4-FFF2-40B4-BE49-F238E27FC236}">
                <a16:creationId xmlns:a16="http://schemas.microsoft.com/office/drawing/2014/main" id="{39543019-205D-1743-B16C-62187579CABD}"/>
              </a:ext>
            </a:extLst>
          </p:cNvPr>
          <p:cNvCxnSpPr>
            <a:cxnSpLocks/>
          </p:cNvCxnSpPr>
          <p:nvPr/>
        </p:nvCxnSpPr>
        <p:spPr>
          <a:xfrm flipV="1">
            <a:off x="1395464" y="2885914"/>
            <a:ext cx="2044037" cy="4969"/>
          </a:xfrm>
          <a:prstGeom prst="line">
            <a:avLst/>
          </a:prstGeom>
          <a:solidFill>
            <a:srgbClr val="F6D858"/>
          </a:solidFill>
          <a:ln w="120650" cap="flat">
            <a:solidFill>
              <a:srgbClr val="FAE2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Conector Reto 35">
            <a:extLst>
              <a:ext uri="{FF2B5EF4-FFF2-40B4-BE49-F238E27FC236}">
                <a16:creationId xmlns:a16="http://schemas.microsoft.com/office/drawing/2014/main" id="{F1E6BDF0-9872-C94A-828F-754EC602780F}"/>
              </a:ext>
            </a:extLst>
          </p:cNvPr>
          <p:cNvCxnSpPr>
            <a:cxnSpLocks/>
          </p:cNvCxnSpPr>
          <p:nvPr/>
        </p:nvCxnSpPr>
        <p:spPr>
          <a:xfrm flipV="1">
            <a:off x="3367746" y="2882897"/>
            <a:ext cx="2208893" cy="4969"/>
          </a:xfrm>
          <a:prstGeom prst="line">
            <a:avLst/>
          </a:prstGeom>
          <a:solidFill>
            <a:srgbClr val="F6D858"/>
          </a:solidFill>
          <a:ln w="120650" cap="flat">
            <a:solidFill>
              <a:srgbClr val="FAE2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Conector Reto 35">
            <a:extLst>
              <a:ext uri="{FF2B5EF4-FFF2-40B4-BE49-F238E27FC236}">
                <a16:creationId xmlns:a16="http://schemas.microsoft.com/office/drawing/2014/main" id="{194E4196-BD21-5D45-BF83-587792106F9F}"/>
              </a:ext>
            </a:extLst>
          </p:cNvPr>
          <p:cNvCxnSpPr>
            <a:cxnSpLocks/>
          </p:cNvCxnSpPr>
          <p:nvPr/>
        </p:nvCxnSpPr>
        <p:spPr>
          <a:xfrm flipV="1">
            <a:off x="5613596" y="2885329"/>
            <a:ext cx="1862696" cy="4969"/>
          </a:xfrm>
          <a:prstGeom prst="line">
            <a:avLst/>
          </a:prstGeom>
          <a:solidFill>
            <a:srgbClr val="F6D858"/>
          </a:solidFill>
          <a:ln w="120650" cap="flat">
            <a:solidFill>
              <a:srgbClr val="FAE23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4511B71-8E5A-874E-BAD4-B37B91C6CEB8}"/>
              </a:ext>
            </a:extLst>
          </p:cNvPr>
          <p:cNvSpPr txBox="1"/>
          <p:nvPr/>
        </p:nvSpPr>
        <p:spPr>
          <a:xfrm>
            <a:off x="2532447" y="200444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ETAPAS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ENVIO DE DOCUMENTOS</a:t>
            </a:r>
          </a:p>
        </p:txBody>
      </p:sp>
    </p:spTree>
    <p:extLst>
      <p:ext uri="{BB962C8B-B14F-4D97-AF65-F5344CB8AC3E}">
        <p14:creationId xmlns:p14="http://schemas.microsoft.com/office/powerpoint/2010/main" val="3137767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DF6DAD2-B8A2-344E-9039-A34A91C91D79}"/>
              </a:ext>
            </a:extLst>
          </p:cNvPr>
          <p:cNvSpPr txBox="1"/>
          <p:nvPr/>
        </p:nvSpPr>
        <p:spPr>
          <a:xfrm>
            <a:off x="2532447" y="2329560"/>
            <a:ext cx="4079105" cy="485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lang="pt-BR" sz="1600" b="1" spc="100" dirty="0">
                <a:solidFill>
                  <a:srgbClr val="FFFFFF"/>
                </a:solidFill>
                <a:latin typeface="C6 Sans Display" panose="020B0503030508060203" pitchFamily="34" charset="77"/>
              </a:rPr>
              <a:t>PERSONAS</a:t>
            </a:r>
          </a:p>
          <a:p>
            <a:pPr algn="ctr">
              <a:lnSpc>
                <a:spcPts val="1620"/>
              </a:lnSpc>
            </a:pPr>
            <a:r>
              <a:rPr lang="pt-BR" sz="1100" spc="10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USUÁRIOS</a:t>
            </a:r>
          </a:p>
        </p:txBody>
      </p:sp>
    </p:spTree>
    <p:extLst>
      <p:ext uri="{BB962C8B-B14F-4D97-AF65-F5344CB8AC3E}">
        <p14:creationId xmlns:p14="http://schemas.microsoft.com/office/powerpoint/2010/main" val="1970894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2A55ADFD-E6C4-6A4C-96BD-B664721816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84"/>
          <a:stretch/>
        </p:blipFill>
        <p:spPr>
          <a:xfrm>
            <a:off x="152002" y="149384"/>
            <a:ext cx="3666626" cy="484632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5EFCDC9-C386-5D4F-880E-F4D57FDA8D31}"/>
              </a:ext>
            </a:extLst>
          </p:cNvPr>
          <p:cNvSpPr txBox="1"/>
          <p:nvPr/>
        </p:nvSpPr>
        <p:spPr>
          <a:xfrm>
            <a:off x="4135121" y="535534"/>
            <a:ext cx="4032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spc="50" dirty="0">
                <a:solidFill>
                  <a:srgbClr val="F4F4F4"/>
                </a:solidFill>
                <a:latin typeface="C6 Sans Display Light" panose="020B0303030508060203" pitchFamily="34" charset="77"/>
              </a:rPr>
              <a:t>DEPARTAMENTO PESSOAL</a:t>
            </a:r>
            <a:b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</a:br>
            <a:r>
              <a:rPr lang="pt-BR" sz="2800" b="1" spc="100" dirty="0" err="1">
                <a:solidFill>
                  <a:srgbClr val="F4F4F4"/>
                </a:solidFill>
                <a:latin typeface="C6 Sans Display" panose="020B0503030508060203" pitchFamily="34" charset="77"/>
              </a:rPr>
              <a:t>Gabriella</a:t>
            </a:r>
            <a: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  <a:t> Leriam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EE800DE-8D74-5C41-947D-8572614D437C}"/>
              </a:ext>
            </a:extLst>
          </p:cNvPr>
          <p:cNvSpPr txBox="1"/>
          <p:nvPr/>
        </p:nvSpPr>
        <p:spPr>
          <a:xfrm>
            <a:off x="4135121" y="1449650"/>
            <a:ext cx="4673599" cy="315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000" b="1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CARACTERÍSTICAS</a:t>
            </a:r>
            <a:endParaRPr lang="pt-BR" sz="900" b="1" spc="50" dirty="0">
              <a:solidFill>
                <a:srgbClr val="FFFFFF"/>
              </a:solidFill>
              <a:latin typeface="C6 Sans Display Light" panose="020B0303030508060203" pitchFamily="34" charset="7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28 anos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Gestora de departamento pessoal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Solteira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Mora sozinha</a:t>
            </a:r>
          </a:p>
          <a:p>
            <a:pPr>
              <a:lnSpc>
                <a:spcPct val="200000"/>
              </a:lnSpc>
            </a:pPr>
            <a:r>
              <a:rPr lang="pt-BR" sz="10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DORES/NECESSIDADES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Dificuldades na organização de documentos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Necessidade de rápida comunicação com os funcionários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Precisa armazenar os documentos de uma forma segura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Sofre com burocracia de acesso aos documentos dos recém contratados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Sofre para encontrar documentos antigos dos funcionários</a:t>
            </a:r>
          </a:p>
        </p:txBody>
      </p:sp>
    </p:spTree>
    <p:extLst>
      <p:ext uri="{BB962C8B-B14F-4D97-AF65-F5344CB8AC3E}">
        <p14:creationId xmlns:p14="http://schemas.microsoft.com/office/powerpoint/2010/main" val="1138803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 descr="Uma imagem contendo texto, mapa&#10;&#10;Descrição gerada automaticamente">
            <a:extLst>
              <a:ext uri="{FF2B5EF4-FFF2-40B4-BE49-F238E27FC236}">
                <a16:creationId xmlns:a16="http://schemas.microsoft.com/office/drawing/2014/main" id="{018EE2BE-DC4B-430C-9AF2-69DF2C23F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3" y="4381"/>
            <a:ext cx="9148391" cy="5144006"/>
          </a:xfrm>
          <a:prstGeom prst="rect">
            <a:avLst/>
          </a:prstGeom>
        </p:spPr>
      </p:pic>
      <p:sp>
        <p:nvSpPr>
          <p:cNvPr id="40" name="CaixaDeTexto 1">
            <a:extLst>
              <a:ext uri="{FF2B5EF4-FFF2-40B4-BE49-F238E27FC236}">
                <a16:creationId xmlns:a16="http://schemas.microsoft.com/office/drawing/2014/main" id="{20727CC7-D86F-4076-B1E2-E91957B5E83B}"/>
              </a:ext>
            </a:extLst>
          </p:cNvPr>
          <p:cNvSpPr txBox="1"/>
          <p:nvPr/>
        </p:nvSpPr>
        <p:spPr>
          <a:xfrm>
            <a:off x="1130886" y="101719"/>
            <a:ext cx="1045479" cy="196208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 err="1">
                <a:latin typeface="C6 Sans Display" panose="020B0503030508060203" pitchFamily="34" charset="77"/>
              </a:rPr>
              <a:t>Gabriella</a:t>
            </a:r>
            <a:r>
              <a:rPr lang="pt-BR" sz="1050" dirty="0">
                <a:latin typeface="C6 Sans Display" panose="020B0503030508060203" pitchFamily="34" charset="77"/>
              </a:rPr>
              <a:t> Leriam</a:t>
            </a:r>
          </a:p>
        </p:txBody>
      </p:sp>
      <p:sp>
        <p:nvSpPr>
          <p:cNvPr id="41" name="CaixaDeTexto 4">
            <a:extLst>
              <a:ext uri="{FF2B5EF4-FFF2-40B4-BE49-F238E27FC236}">
                <a16:creationId xmlns:a16="http://schemas.microsoft.com/office/drawing/2014/main" id="{B845264B-0117-498A-BBDC-52105D21A78D}"/>
              </a:ext>
            </a:extLst>
          </p:cNvPr>
          <p:cNvSpPr txBox="1"/>
          <p:nvPr/>
        </p:nvSpPr>
        <p:spPr>
          <a:xfrm>
            <a:off x="3545754" y="102506"/>
            <a:ext cx="229550" cy="196208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50" dirty="0">
                <a:latin typeface="C6 Sans Display" panose="020B0503030508060203" pitchFamily="34" charset="77"/>
              </a:rPr>
              <a:t>28</a:t>
            </a:r>
          </a:p>
        </p:txBody>
      </p:sp>
      <p:sp>
        <p:nvSpPr>
          <p:cNvPr id="42" name="CaixaDeTexto 7">
            <a:extLst>
              <a:ext uri="{FF2B5EF4-FFF2-40B4-BE49-F238E27FC236}">
                <a16:creationId xmlns:a16="http://schemas.microsoft.com/office/drawing/2014/main" id="{750CAD46-282D-4C92-9113-9FBB646C48A0}"/>
              </a:ext>
            </a:extLst>
          </p:cNvPr>
          <p:cNvSpPr txBox="1"/>
          <p:nvPr/>
        </p:nvSpPr>
        <p:spPr>
          <a:xfrm>
            <a:off x="401283" y="4272423"/>
            <a:ext cx="3691838" cy="588623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</a:rPr>
              <a:t>Dificuldades no processo de admissão.</a:t>
            </a:r>
            <a:endParaRPr lang="pt-BR" sz="10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Descentralização dos documentos</a:t>
            </a: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Sofre para encontrar documentos antigos de funcionários </a:t>
            </a:r>
            <a:endParaRPr lang="pt-BR" sz="10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endParaRPr lang="pt-BR" sz="4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43" name="CaixaDeTexto 10">
            <a:extLst>
              <a:ext uri="{FF2B5EF4-FFF2-40B4-BE49-F238E27FC236}">
                <a16:creationId xmlns:a16="http://schemas.microsoft.com/office/drawing/2014/main" id="{FB049837-6519-49C1-BD5B-A1BBBD4CFD0E}"/>
              </a:ext>
            </a:extLst>
          </p:cNvPr>
          <p:cNvSpPr txBox="1"/>
          <p:nvPr/>
        </p:nvSpPr>
        <p:spPr>
          <a:xfrm>
            <a:off x="841188" y="2440203"/>
            <a:ext cx="69314" cy="150041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750">
              <a:cs typeface="Calibri"/>
            </a:endParaRPr>
          </a:p>
        </p:txBody>
      </p:sp>
      <p:sp>
        <p:nvSpPr>
          <p:cNvPr id="44" name="CaixaDeTexto 12">
            <a:extLst>
              <a:ext uri="{FF2B5EF4-FFF2-40B4-BE49-F238E27FC236}">
                <a16:creationId xmlns:a16="http://schemas.microsoft.com/office/drawing/2014/main" id="{ED23AF6C-46E8-484E-921C-072C333223BB}"/>
              </a:ext>
            </a:extLst>
          </p:cNvPr>
          <p:cNvSpPr txBox="1"/>
          <p:nvPr/>
        </p:nvSpPr>
        <p:spPr>
          <a:xfrm>
            <a:off x="4835921" y="4272423"/>
            <a:ext cx="3758595" cy="438582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</a:rPr>
              <a:t>Necessidade de rápida comunicação com os funcionários.</a:t>
            </a:r>
            <a:endParaRPr lang="en-US" sz="105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Armazenamento seguro de documentos </a:t>
            </a:r>
          </a:p>
          <a:p>
            <a:pPr marL="107156" indent="-107156">
              <a:buFont typeface="Arial"/>
              <a:buChar char="•"/>
            </a:pPr>
            <a:endParaRPr lang="pt-BR" sz="525" dirty="0">
              <a:solidFill>
                <a:srgbClr val="000000"/>
              </a:solidFill>
              <a:latin typeface="C6 Sans Display" panose="020B0503030508060203" pitchFamily="34" charset="77"/>
            </a:endParaRPr>
          </a:p>
        </p:txBody>
      </p:sp>
      <p:sp>
        <p:nvSpPr>
          <p:cNvPr id="45" name="CaixaDeTexto 13">
            <a:extLst>
              <a:ext uri="{FF2B5EF4-FFF2-40B4-BE49-F238E27FC236}">
                <a16:creationId xmlns:a16="http://schemas.microsoft.com/office/drawing/2014/main" id="{5F5D6A01-9F9A-4E56-8E68-D66D7DF25123}"/>
              </a:ext>
            </a:extLst>
          </p:cNvPr>
          <p:cNvSpPr txBox="1"/>
          <p:nvPr/>
        </p:nvSpPr>
        <p:spPr>
          <a:xfrm>
            <a:off x="2616699" y="2515225"/>
            <a:ext cx="69314" cy="138499"/>
          </a:xfrm>
          <a:prstGeom prst="rect">
            <a:avLst/>
          </a:prstGeom>
          <a:noFill/>
        </p:spPr>
        <p:txBody>
          <a:bodyPr wrap="non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675">
              <a:cs typeface="Calibri"/>
            </a:endParaRPr>
          </a:p>
        </p:txBody>
      </p:sp>
      <p:sp>
        <p:nvSpPr>
          <p:cNvPr id="46" name="CaixaDeTexto 15">
            <a:extLst>
              <a:ext uri="{FF2B5EF4-FFF2-40B4-BE49-F238E27FC236}">
                <a16:creationId xmlns:a16="http://schemas.microsoft.com/office/drawing/2014/main" id="{DC3BDCA5-E71B-4FFD-8DEB-E268FB58074E}"/>
              </a:ext>
            </a:extLst>
          </p:cNvPr>
          <p:cNvSpPr txBox="1"/>
          <p:nvPr/>
        </p:nvSpPr>
        <p:spPr>
          <a:xfrm>
            <a:off x="2400671" y="502487"/>
            <a:ext cx="5991609" cy="842538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050" b="1" dirty="0">
                <a:solidFill>
                  <a:srgbClr val="171716"/>
                </a:solidFill>
                <a:latin typeface="C6 Sans Display" panose="020B0503030508060203" pitchFamily="34" charset="77"/>
              </a:rPr>
              <a:t>É muito ruim ter que pedir a documentação para outras áreas, sendo que sou eu que gerencio os recém contratados</a:t>
            </a:r>
            <a:endParaRPr lang="en-US" sz="1050" b="1" dirty="0">
              <a:solidFill>
                <a:srgbClr val="171716"/>
              </a:solidFill>
              <a:latin typeface="C6 Sans Display" panose="020B0503030508060203" pitchFamily="34" charset="77"/>
            </a:endParaRPr>
          </a:p>
          <a:p>
            <a:pPr marL="107156" indent="-107156">
              <a:buFont typeface="Arial,Sans-Serif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É cansativo e estressante buscar documentos em diferentes bases</a:t>
            </a:r>
            <a:endParaRPr lang="en-US" sz="1050" dirty="0">
              <a:latin typeface="C6 Sans Display" panose="020B0503030508060203" pitchFamily="34" charset="77"/>
              <a:ea typeface="+mn-lt"/>
              <a:cs typeface="+mn-lt"/>
            </a:endParaRPr>
          </a:p>
          <a:p>
            <a:pPr marL="107156" indent="-107156">
              <a:buFont typeface="Arial,Sans-Serif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Tenho medo de perder algum documento dos funcionários</a:t>
            </a:r>
            <a:endParaRPr lang="en-US" sz="1050" dirty="0">
              <a:latin typeface="C6 Sans Display" panose="020B0503030508060203" pitchFamily="34" charset="77"/>
              <a:ea typeface="+mn-lt"/>
              <a:cs typeface="+mn-lt"/>
            </a:endParaRPr>
          </a:p>
          <a:p>
            <a:pPr marL="107156" indent="-107156">
              <a:buFont typeface="Arial,Sans-Serif"/>
              <a:buChar char="•"/>
            </a:pPr>
            <a:r>
              <a:rPr lang="pt-BR" sz="1050" dirty="0">
                <a:solidFill>
                  <a:srgbClr val="171716"/>
                </a:solidFill>
                <a:latin typeface="C6 Sans Display" panose="020B0503030508060203" pitchFamily="34" charset="77"/>
                <a:ea typeface="+mn-lt"/>
                <a:cs typeface="+mn-lt"/>
              </a:rPr>
              <a:t>Medo do  Vazamento de documentos</a:t>
            </a:r>
            <a:endParaRPr lang="pt-BR" sz="788" dirty="0">
              <a:latin typeface="C6 Sans Display" panose="020B0503030508060203" pitchFamily="34" charset="77"/>
            </a:endParaRPr>
          </a:p>
        </p:txBody>
      </p:sp>
      <p:sp>
        <p:nvSpPr>
          <p:cNvPr id="50" name="CaixaDeTexto 15">
            <a:extLst>
              <a:ext uri="{FF2B5EF4-FFF2-40B4-BE49-F238E27FC236}">
                <a16:creationId xmlns:a16="http://schemas.microsoft.com/office/drawing/2014/main" id="{F87739EA-87C0-4D04-B780-FCF0F1FA1703}"/>
              </a:ext>
            </a:extLst>
          </p:cNvPr>
          <p:cNvSpPr txBox="1"/>
          <p:nvPr/>
        </p:nvSpPr>
        <p:spPr>
          <a:xfrm>
            <a:off x="339547" y="1661232"/>
            <a:ext cx="2628156" cy="1219565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100" b="1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É muito elogiada pelo seu chefe pela organização e rapidez nas admissões</a:t>
            </a: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Escuta reclamações dos colegas de equipe sobre a plataforma que usam pra admissão e gestão de documentos</a:t>
            </a: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Recebe muitos elogios da família por sua carreira profissional</a:t>
            </a:r>
          </a:p>
        </p:txBody>
      </p:sp>
      <p:sp>
        <p:nvSpPr>
          <p:cNvPr id="51" name="CaixaDeTexto 15">
            <a:extLst>
              <a:ext uri="{FF2B5EF4-FFF2-40B4-BE49-F238E27FC236}">
                <a16:creationId xmlns:a16="http://schemas.microsoft.com/office/drawing/2014/main" id="{5A26EF4E-8420-4009-AF0B-CE1C601917C7}"/>
              </a:ext>
            </a:extLst>
          </p:cNvPr>
          <p:cNvSpPr txBox="1"/>
          <p:nvPr/>
        </p:nvSpPr>
        <p:spPr>
          <a:xfrm>
            <a:off x="6308989" y="1566975"/>
            <a:ext cx="2835011" cy="1408078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Adora assistir o programa </a:t>
            </a:r>
            <a:r>
              <a:rPr lang="en-US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Shark</a:t>
            </a: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Tank</a:t>
            </a: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 Brasil</a:t>
            </a: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Está sempre antenada em canais de Investimento </a:t>
            </a: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Vê quase que diariamente o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feed</a:t>
            </a: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 do Instagram e </a:t>
            </a:r>
            <a:r>
              <a:rPr lang="pt-BR" sz="1100" dirty="0" err="1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LinkedIn</a:t>
            </a:r>
            <a:endParaRPr lang="pt-BR" sz="1100" dirty="0">
              <a:solidFill>
                <a:srgbClr val="171716"/>
              </a:solidFill>
              <a:latin typeface="C6 Sans Display" panose="020B0503030508060203" pitchFamily="34" charset="77"/>
              <a:cs typeface="Calibri"/>
            </a:endParaRPr>
          </a:p>
          <a:p>
            <a:pPr marL="107156" indent="-107156">
              <a:buFont typeface="Arial"/>
              <a:buChar char="•"/>
            </a:pPr>
            <a:r>
              <a:rPr lang="pt-BR" sz="11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Vê bastante vídeos de minimalismo</a:t>
            </a:r>
          </a:p>
          <a:p>
            <a:pPr marL="107156" indent="-107156">
              <a:buFont typeface="Arial"/>
              <a:buChar char="•"/>
            </a:pPr>
            <a:endParaRPr lang="pt-BR" sz="1100" dirty="0">
              <a:latin typeface="C6 Sans Display" panose="020B0503030508060203" pitchFamily="34" charset="77"/>
              <a:cs typeface="Calibri"/>
            </a:endParaRPr>
          </a:p>
        </p:txBody>
      </p:sp>
      <p:sp>
        <p:nvSpPr>
          <p:cNvPr id="52" name="CaixaDeTexto 15">
            <a:extLst>
              <a:ext uri="{FF2B5EF4-FFF2-40B4-BE49-F238E27FC236}">
                <a16:creationId xmlns:a16="http://schemas.microsoft.com/office/drawing/2014/main" id="{988D6D5A-6F9B-4053-8AF0-C428F329B11D}"/>
              </a:ext>
            </a:extLst>
          </p:cNvPr>
          <p:cNvSpPr txBox="1"/>
          <p:nvPr/>
        </p:nvSpPr>
        <p:spPr>
          <a:xfrm>
            <a:off x="3216911" y="3132663"/>
            <a:ext cx="3758595" cy="773289"/>
          </a:xfrm>
          <a:prstGeom prst="rect">
            <a:avLst/>
          </a:prstGeom>
          <a:noFill/>
        </p:spPr>
        <p:txBody>
          <a:bodyPr wrap="square" lIns="34290" tIns="17145" rIns="34290" bIns="17145" rtlCol="0" anchor="t">
            <a:spAutoFit/>
          </a:bodyPr>
          <a:lstStyle>
            <a:defPPr>
              <a:defRPr lang="pt-BR"/>
            </a:defPPr>
            <a:lvl1pPr marL="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0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7156" indent="-107156">
              <a:buFont typeface="Arial"/>
              <a:buChar char="•"/>
            </a:pPr>
            <a:r>
              <a:rPr lang="pt-BR" sz="12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Gosta de conversar sobre minimalismo</a:t>
            </a:r>
          </a:p>
          <a:p>
            <a:pPr marL="107156" indent="-107156">
              <a:buFont typeface="Arial"/>
              <a:buChar char="•"/>
            </a:pPr>
            <a:r>
              <a:rPr lang="pt-BR" sz="12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Tenta praticar uma vida consciente e organizada</a:t>
            </a:r>
          </a:p>
          <a:p>
            <a:pPr marL="107156" indent="-107156">
              <a:buFont typeface="Arial"/>
              <a:buChar char="•"/>
            </a:pPr>
            <a:r>
              <a:rPr lang="pt-BR" sz="12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Gosta de conversar sobre documentários</a:t>
            </a:r>
          </a:p>
          <a:p>
            <a:pPr marL="107156" indent="-107156">
              <a:buFont typeface="Arial"/>
              <a:buChar char="•"/>
            </a:pPr>
            <a:r>
              <a:rPr lang="pt-BR" sz="1200" dirty="0">
                <a:solidFill>
                  <a:srgbClr val="171716"/>
                </a:solidFill>
                <a:latin typeface="C6 Sans Display" panose="020B0503030508060203" pitchFamily="34" charset="77"/>
                <a:cs typeface="Calibri"/>
              </a:rPr>
              <a:t>Gosta de ler romances</a:t>
            </a:r>
          </a:p>
        </p:txBody>
      </p:sp>
    </p:spTree>
    <p:extLst>
      <p:ext uri="{BB962C8B-B14F-4D97-AF65-F5344CB8AC3E}">
        <p14:creationId xmlns:p14="http://schemas.microsoft.com/office/powerpoint/2010/main" val="263521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3CE5399D-CBE2-B24E-A758-0F720AB13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662"/>
          <a:stretch/>
        </p:blipFill>
        <p:spPr>
          <a:xfrm>
            <a:off x="149228" y="152400"/>
            <a:ext cx="3650611" cy="484936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10F9514-7691-5546-98FB-118377286C11}"/>
              </a:ext>
            </a:extLst>
          </p:cNvPr>
          <p:cNvSpPr txBox="1"/>
          <p:nvPr/>
        </p:nvSpPr>
        <p:spPr>
          <a:xfrm>
            <a:off x="4135121" y="535534"/>
            <a:ext cx="4032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spc="50" dirty="0">
                <a:solidFill>
                  <a:srgbClr val="F4F4F4"/>
                </a:solidFill>
                <a:latin typeface="C6 Sans Display Light" panose="020B0303030508060203" pitchFamily="34" charset="77"/>
              </a:rPr>
              <a:t>RECÉM CONTRATADA</a:t>
            </a:r>
            <a:b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</a:br>
            <a:r>
              <a:rPr lang="pt-BR" sz="2800" b="1" spc="100" dirty="0">
                <a:solidFill>
                  <a:srgbClr val="F4F4F4"/>
                </a:solidFill>
                <a:latin typeface="C6 Sans Display" panose="020B0503030508060203" pitchFamily="34" charset="77"/>
              </a:rPr>
              <a:t>Bárbara </a:t>
            </a:r>
            <a:r>
              <a:rPr lang="pt-BR" sz="2800" b="1" spc="100" dirty="0" err="1">
                <a:solidFill>
                  <a:srgbClr val="F4F4F4"/>
                </a:solidFill>
                <a:latin typeface="C6 Sans Display" panose="020B0503030508060203" pitchFamily="34" charset="77"/>
              </a:rPr>
              <a:t>Capuano</a:t>
            </a:r>
            <a:endParaRPr lang="pt-BR" sz="2800" b="1" spc="100" dirty="0">
              <a:solidFill>
                <a:srgbClr val="F4F4F4"/>
              </a:solidFill>
              <a:latin typeface="C6 Sans Display" panose="020B0503030508060203" pitchFamily="34" charset="77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6D0FA54-D19C-3343-8CEB-C40B369D6637}"/>
              </a:ext>
            </a:extLst>
          </p:cNvPr>
          <p:cNvSpPr txBox="1"/>
          <p:nvPr/>
        </p:nvSpPr>
        <p:spPr>
          <a:xfrm>
            <a:off x="4135121" y="1449650"/>
            <a:ext cx="4673599" cy="3159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pt-BR" sz="1000" b="1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CARACTERÍSTICAS</a:t>
            </a:r>
            <a:endParaRPr lang="pt-BR" sz="900" b="1" spc="50" dirty="0">
              <a:solidFill>
                <a:srgbClr val="FFFFFF"/>
              </a:solidFill>
              <a:latin typeface="C6 Sans Display Light" panose="020B0303030508060203" pitchFamily="34" charset="7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24 anos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Recém contratada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Solteira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Mora com os pais</a:t>
            </a:r>
          </a:p>
          <a:p>
            <a:pPr>
              <a:lnSpc>
                <a:spcPct val="200000"/>
              </a:lnSpc>
            </a:pPr>
            <a:r>
              <a:rPr lang="pt-BR" sz="10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DORES/NECESSIDADES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Dificuldades na burocracia no envio de documentos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Sofre em ter que enviar os mesmos documentos em diversas plataformas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Necessidade de uma plataforma que explique como funciona a empresa e sua área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900" spc="50" dirty="0">
                <a:solidFill>
                  <a:srgbClr val="FFFFFF"/>
                </a:solidFill>
                <a:latin typeface="C6 Sans Display Light" panose="020B0303030508060203" pitchFamily="34" charset="77"/>
              </a:rPr>
              <a:t>Dificuldade de comunicação com o contratante</a:t>
            </a:r>
          </a:p>
        </p:txBody>
      </p:sp>
    </p:spTree>
    <p:extLst>
      <p:ext uri="{BB962C8B-B14F-4D97-AF65-F5344CB8AC3E}">
        <p14:creationId xmlns:p14="http://schemas.microsoft.com/office/powerpoint/2010/main" val="3402348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apa">
  <a:themeElements>
    <a:clrScheme name="White">
      <a:dk1>
        <a:srgbClr val="505149"/>
      </a:dk1>
      <a:lt1>
        <a:srgbClr val="0C0851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Light"/>
        <a:ea typeface="Montserrat Light"/>
        <a:cs typeface="Montserrat Light"/>
      </a:majorFont>
      <a:minorFont>
        <a:latin typeface="Montserrat Light"/>
        <a:ea typeface="Montserrat Light"/>
        <a:cs typeface="Montserrat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D81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norm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0514E"/>
            </a:solidFill>
            <a:effectLst/>
            <a:uFillTx/>
            <a:latin typeface="Montserrat Regular"/>
            <a:ea typeface="Montserrat Regular"/>
            <a:cs typeface="Montserrat Regular"/>
            <a:sym typeface="Montserra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505149"/>
            </a:solidFill>
            <a:effectLst/>
            <a:uFillTx/>
            <a:latin typeface="Montserrat Medium"/>
            <a:ea typeface="Montserrat Medium"/>
            <a:cs typeface="Montserrat Medium"/>
            <a:sym typeface="Montserra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arbono">
  <a:themeElements>
    <a:clrScheme name="White">
      <a:dk1>
        <a:srgbClr val="505149"/>
      </a:dk1>
      <a:lt1>
        <a:srgbClr val="0C0851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Light"/>
        <a:ea typeface="Montserrat Light"/>
        <a:cs typeface="Montserrat Light"/>
      </a:majorFont>
      <a:minorFont>
        <a:latin typeface="Montserrat Light"/>
        <a:ea typeface="Montserrat Light"/>
        <a:cs typeface="Montserrat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D81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norm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0514E"/>
            </a:solidFill>
            <a:effectLst/>
            <a:uFillTx/>
            <a:latin typeface="Montserrat Regular"/>
            <a:ea typeface="Montserrat Regular"/>
            <a:cs typeface="Montserrat Regular"/>
            <a:sym typeface="Montserra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505149"/>
            </a:solidFill>
            <a:effectLst/>
            <a:uFillTx/>
            <a:latin typeface="Montserrat Medium"/>
            <a:ea typeface="Montserrat Medium"/>
            <a:cs typeface="Montserrat Medium"/>
            <a:sym typeface="Montserra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ontserrat Light"/>
        <a:ea typeface="Montserrat Light"/>
        <a:cs typeface="Montserrat Light"/>
      </a:majorFont>
      <a:minorFont>
        <a:latin typeface="Montserrat Light"/>
        <a:ea typeface="Montserrat Light"/>
        <a:cs typeface="Montserrat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CD81E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norm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50514E"/>
            </a:solidFill>
            <a:effectLst/>
            <a:uFillTx/>
            <a:latin typeface="Montserrat Regular"/>
            <a:ea typeface="Montserrat Regular"/>
            <a:cs typeface="Montserrat Regular"/>
            <a:sym typeface="Montserra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505149"/>
            </a:solidFill>
            <a:effectLst/>
            <a:uFillTx/>
            <a:latin typeface="Montserrat Medium"/>
            <a:ea typeface="Montserrat Medium"/>
            <a:cs typeface="Montserrat Medium"/>
            <a:sym typeface="Montserra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hite">
    <a:dk1>
      <a:srgbClr val="505149"/>
    </a:dk1>
    <a:lt1>
      <a:srgbClr val="0C0851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ppt/theme/themeOverride2.xml><?xml version="1.0" encoding="utf-8"?>
<a:themeOverride xmlns:a="http://schemas.openxmlformats.org/drawingml/2006/main">
  <a:clrScheme name="White">
    <a:dk1>
      <a:srgbClr val="505149"/>
    </a:dk1>
    <a:lt1>
      <a:srgbClr val="0C0851"/>
    </a:lt1>
    <a:dk2>
      <a:srgbClr val="5E5E5E"/>
    </a:dk2>
    <a:lt2>
      <a:srgbClr val="D6D5D5"/>
    </a:lt2>
    <a:accent1>
      <a:srgbClr val="00A2FF"/>
    </a:accent1>
    <a:accent2>
      <a:srgbClr val="16E7CF"/>
    </a:accent2>
    <a:accent3>
      <a:srgbClr val="61D836"/>
    </a:accent3>
    <a:accent4>
      <a:srgbClr val="FAE232"/>
    </a:accent4>
    <a:accent5>
      <a:srgbClr val="FF644E"/>
    </a:accent5>
    <a:accent6>
      <a:srgbClr val="EF5FA7"/>
    </a:accent6>
    <a:hlink>
      <a:srgbClr val="0000FF"/>
    </a:hlink>
    <a:folHlink>
      <a:srgbClr val="FF00F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561be81-8e02-4a8b-b061-1bd1f46b6754">
      <UserInfo>
        <DisplayName>Mariana Da Motta Rosas</DisplayName>
        <AccountId>171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E7207E81DBBE240BC080DC4AD78A952" ma:contentTypeVersion="10" ma:contentTypeDescription="Crie um novo documento." ma:contentTypeScope="" ma:versionID="aa1b0c6ee3fda593d0476ee13e56d1bc">
  <xsd:schema xmlns:xsd="http://www.w3.org/2001/XMLSchema" xmlns:xs="http://www.w3.org/2001/XMLSchema" xmlns:p="http://schemas.microsoft.com/office/2006/metadata/properties" xmlns:ns2="00b3c388-e622-491a-b348-27be84e04179" xmlns:ns3="8561be81-8e02-4a8b-b061-1bd1f46b6754" targetNamespace="http://schemas.microsoft.com/office/2006/metadata/properties" ma:root="true" ma:fieldsID="9ed7098d34de7e178e6f7b66dd1b36cc" ns2:_="" ns3:_="">
    <xsd:import namespace="00b3c388-e622-491a-b348-27be84e04179"/>
    <xsd:import namespace="8561be81-8e02-4a8b-b061-1bd1f46b67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b3c388-e622-491a-b348-27be84e041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61be81-8e02-4a8b-b061-1bd1f46b675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FD0B47-334C-4FC1-A30A-197490A7D524}">
  <ds:schemaRefs>
    <ds:schemaRef ds:uri="http://purl.org/dc/terms/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660a0c10-9e6a-468e-aa5d-c193268aace3"/>
    <ds:schemaRef ds:uri="7d4c10ee-435f-4213-980a-c701ff8d11f8"/>
    <ds:schemaRef ds:uri="8561be81-8e02-4a8b-b061-1bd1f46b6754"/>
  </ds:schemaRefs>
</ds:datastoreItem>
</file>

<file path=customXml/itemProps2.xml><?xml version="1.0" encoding="utf-8"?>
<ds:datastoreItem xmlns:ds="http://schemas.openxmlformats.org/officeDocument/2006/customXml" ds:itemID="{740F425A-E3E5-4A3C-9353-3EB8897DC1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0b3c388-e622-491a-b348-27be84e04179"/>
    <ds:schemaRef ds:uri="8561be81-8e02-4a8b-b061-1bd1f46b67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2D7A0D-1815-49A8-98BF-441648D3FA7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10707</TotalTime>
  <Words>1046</Words>
  <Application>Microsoft Office PowerPoint</Application>
  <PresentationFormat>Personalizar</PresentationFormat>
  <Paragraphs>226</Paragraphs>
  <Slides>33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33</vt:i4>
      </vt:variant>
    </vt:vector>
  </HeadingPairs>
  <TitlesOfParts>
    <vt:vector size="42" baseType="lpstr">
      <vt:lpstr>Arial,Sans-Serif</vt:lpstr>
      <vt:lpstr>Montserrat Medium</vt:lpstr>
      <vt:lpstr>Montserrat Regular</vt:lpstr>
      <vt:lpstr>Arial</vt:lpstr>
      <vt:lpstr>Montserrat Light</vt:lpstr>
      <vt:lpstr>C6 Sans Display</vt:lpstr>
      <vt:lpstr>C6 Sans Display Light</vt:lpstr>
      <vt:lpstr>Capa</vt:lpstr>
      <vt:lpstr>Carbono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 de lançamento - opp</dc:title>
  <dc:creator>Rodrigo Pedro Monteiro</dc:creator>
  <cp:lastModifiedBy>matheus gonçalves</cp:lastModifiedBy>
  <cp:revision>774</cp:revision>
  <dcterms:modified xsi:type="dcterms:W3CDTF">2021-05-07T16:43:00Z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79bf11-91f0-4f5f-9e43-872af84881ff_Enabled">
    <vt:lpwstr>true</vt:lpwstr>
  </property>
  <property fmtid="{D5CDD505-2E9C-101B-9397-08002B2CF9AE}" pid="3" name="MSIP_Label_1279bf11-91f0-4f5f-9e43-872af84881ff_SetDate">
    <vt:lpwstr>2020-06-23T21:12:07Z</vt:lpwstr>
  </property>
  <property fmtid="{D5CDD505-2E9C-101B-9397-08002B2CF9AE}" pid="4" name="MSIP_Label_1279bf11-91f0-4f5f-9e43-872af84881ff_Method">
    <vt:lpwstr>Standard</vt:lpwstr>
  </property>
  <property fmtid="{D5CDD505-2E9C-101B-9397-08002B2CF9AE}" pid="5" name="MSIP_Label_1279bf11-91f0-4f5f-9e43-872af84881ff_Name">
    <vt:lpwstr>Interna.</vt:lpwstr>
  </property>
  <property fmtid="{D5CDD505-2E9C-101B-9397-08002B2CF9AE}" pid="6" name="MSIP_Label_1279bf11-91f0-4f5f-9e43-872af84881ff_SiteId">
    <vt:lpwstr>5294678f-1f14-4cfa-b713-3d3b5db9b4c6</vt:lpwstr>
  </property>
  <property fmtid="{D5CDD505-2E9C-101B-9397-08002B2CF9AE}" pid="7" name="MSIP_Label_1279bf11-91f0-4f5f-9e43-872af84881ff_ActionId">
    <vt:lpwstr>f84c3df1-ccd2-4c23-920d-00004209178d</vt:lpwstr>
  </property>
  <property fmtid="{D5CDD505-2E9C-101B-9397-08002B2CF9AE}" pid="8" name="MSIP_Label_1279bf11-91f0-4f5f-9e43-872af84881ff_ContentBits">
    <vt:lpwstr>2</vt:lpwstr>
  </property>
  <property fmtid="{D5CDD505-2E9C-101B-9397-08002B2CF9AE}" pid="9" name="ContentTypeId">
    <vt:lpwstr>0x010100AE7207E81DBBE240BC080DC4AD78A952</vt:lpwstr>
  </property>
</Properties>
</file>